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16" r:id="rId2"/>
    <p:sldId id="465" r:id="rId3"/>
    <p:sldId id="457" r:id="rId4"/>
    <p:sldId id="466" r:id="rId5"/>
    <p:sldId id="458" r:id="rId6"/>
    <p:sldId id="268" r:id="rId7"/>
    <p:sldId id="257" r:id="rId8"/>
    <p:sldId id="258" r:id="rId9"/>
    <p:sldId id="260" r:id="rId10"/>
    <p:sldId id="281" r:id="rId11"/>
    <p:sldId id="282" r:id="rId12"/>
    <p:sldId id="287" r:id="rId13"/>
    <p:sldId id="261" r:id="rId14"/>
    <p:sldId id="409" r:id="rId15"/>
    <p:sldId id="430" r:id="rId16"/>
    <p:sldId id="431" r:id="rId17"/>
    <p:sldId id="306" r:id="rId18"/>
    <p:sldId id="421" r:id="rId19"/>
    <p:sldId id="259" r:id="rId20"/>
    <p:sldId id="433" r:id="rId21"/>
    <p:sldId id="462" r:id="rId22"/>
    <p:sldId id="386" r:id="rId23"/>
    <p:sldId id="422" r:id="rId24"/>
    <p:sldId id="480" r:id="rId25"/>
    <p:sldId id="481" r:id="rId26"/>
    <p:sldId id="390" r:id="rId27"/>
    <p:sldId id="387" r:id="rId28"/>
    <p:sldId id="308" r:id="rId29"/>
    <p:sldId id="381" r:id="rId30"/>
    <p:sldId id="330" r:id="rId31"/>
    <p:sldId id="362" r:id="rId32"/>
    <p:sldId id="333" r:id="rId33"/>
    <p:sldId id="322" r:id="rId34"/>
    <p:sldId id="325" r:id="rId35"/>
    <p:sldId id="410" r:id="rId36"/>
    <p:sldId id="411" r:id="rId37"/>
    <p:sldId id="412" r:id="rId38"/>
    <p:sldId id="426" r:id="rId39"/>
    <p:sldId id="417" r:id="rId40"/>
    <p:sldId id="418" r:id="rId41"/>
    <p:sldId id="415" r:id="rId42"/>
    <p:sldId id="461" r:id="rId43"/>
    <p:sldId id="416" r:id="rId44"/>
    <p:sldId id="464" r:id="rId45"/>
    <p:sldId id="463" r:id="rId4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ext uri="{19B8F6BF-5375-455C-9EA6-DF929625EA0E}">
        <p15:presenceInfo xmlns:p15="http://schemas.microsoft.com/office/powerpoint/2012/main" userId="S::peter.eijgermans@ordina.nl::103226e6-e82b-42b0-b987-8ce5cff701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61" autoAdjust="0"/>
    <p:restoredTop sz="80204" autoAdjust="0"/>
  </p:normalViewPr>
  <p:slideViewPr>
    <p:cSldViewPr snapToGrid="0">
      <p:cViewPr varScale="1">
        <p:scale>
          <a:sx n="101" d="100"/>
          <a:sy n="101" d="100"/>
        </p:scale>
        <p:origin x="20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22:51:36.38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08-06-20</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uth0.com/blog/angular-2-ngmodule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angular.io/cli/serv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https://angular2-intro.firebaseapp.com/#/29</a:t>
            </a:r>
          </a:p>
          <a:p>
            <a:r>
              <a:rPr lang="nl-NL" dirty="0"/>
              <a:t>http://angularjs.blogspot.nl/2015/08/angular-1-and-angular-2-coexistence.html</a:t>
            </a:r>
          </a:p>
          <a:p>
            <a:r>
              <a:rPr lang="nl-NL" dirty="0"/>
              <a:t>http://larseidnes.com/2014/11/05/angularjs-the-bad-parts/</a:t>
            </a:r>
          </a:p>
          <a:p>
            <a:endParaRPr lang="nl-NL" dirty="0"/>
          </a:p>
          <a:p>
            <a:r>
              <a:rPr lang="nl-NL" dirty="0" err="1"/>
              <a:t>Example</a:t>
            </a:r>
            <a:r>
              <a:rPr lang="nl-NL" dirty="0"/>
              <a:t> GITHUB </a:t>
            </a:r>
            <a:r>
              <a:rPr lang="nl-NL" dirty="0">
                <a:sym typeface="Wingdings" panose="05000000000000000000" pitchFamily="2" charset="2"/>
              </a:rPr>
              <a:t> https://github.com/r-park/book-angular2-firebase</a:t>
            </a:r>
          </a:p>
          <a:p>
            <a:endParaRPr lang="nl-NL" dirty="0">
              <a:sym typeface="Wingdings" panose="05000000000000000000" pitchFamily="2" charset="2"/>
            </a:endParaRPr>
          </a:p>
          <a:p>
            <a:r>
              <a:rPr lang="nl-NL" dirty="0"/>
              <a:t>http://tryangular2.github.io/#/section-9/page-37</a:t>
            </a: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9269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Example</a:t>
            </a:r>
            <a:r>
              <a:rPr lang="nl-NL" dirty="0"/>
              <a:t> of a </a:t>
            </a:r>
            <a:r>
              <a:rPr lang="nl-NL" b="1" dirty="0" err="1"/>
              <a:t>TypeScript</a:t>
            </a:r>
            <a:r>
              <a:rPr lang="nl-NL" dirty="0"/>
              <a:t> class</a:t>
            </a:r>
            <a:r>
              <a:rPr lang="nl-NL" baseline="0" dirty="0"/>
              <a:t> </a:t>
            </a:r>
            <a:r>
              <a:rPr lang="nl-NL" dirty="0"/>
              <a:t>!!!</a:t>
            </a:r>
          </a:p>
          <a:p>
            <a:endParaRPr lang="nl-NL" dirty="0"/>
          </a:p>
          <a:p>
            <a:r>
              <a:rPr lang="nl-NL" dirty="0" err="1"/>
              <a:t>This</a:t>
            </a:r>
            <a:r>
              <a:rPr lang="nl-NL" dirty="0"/>
              <a:t> </a:t>
            </a:r>
            <a:r>
              <a:rPr lang="nl-NL" baseline="0" dirty="0" err="1"/>
              <a:t>refers</a:t>
            </a:r>
            <a:r>
              <a:rPr lang="nl-NL" baseline="0" dirty="0"/>
              <a:t> </a:t>
            </a:r>
            <a:r>
              <a:rPr lang="nl-NL" baseline="0" dirty="0" err="1"/>
              <a:t>to</a:t>
            </a:r>
            <a:r>
              <a:rPr lang="nl-NL" baseline="0" dirty="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22</a:t>
            </a:fld>
            <a:endParaRPr lang="nl-NL"/>
          </a:p>
        </p:txBody>
      </p:sp>
    </p:spTree>
    <p:extLst>
      <p:ext uri="{BB962C8B-B14F-4D97-AF65-F5344CB8AC3E}">
        <p14:creationId xmlns:p14="http://schemas.microsoft.com/office/powerpoint/2010/main" val="1728904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a:t>Angular</a:t>
            </a:r>
            <a:r>
              <a:rPr lang="nl-NL" b="1" baseline="0" dirty="0"/>
              <a:t> is</a:t>
            </a:r>
            <a:r>
              <a:rPr lang="nl-NL" b="1" dirty="0"/>
              <a:t> a tree of </a:t>
            </a:r>
            <a:r>
              <a:rPr lang="nl-NL" b="1" dirty="0" err="1"/>
              <a:t>components</a:t>
            </a:r>
            <a:r>
              <a:rPr lang="nl-NL" b="1" dirty="0"/>
              <a:t>,</a:t>
            </a:r>
            <a:r>
              <a:rPr lang="nl-NL" b="1" baseline="0" dirty="0"/>
              <a:t> </a:t>
            </a:r>
            <a:r>
              <a:rPr lang="nl-NL" b="1" baseline="0" dirty="0" err="1"/>
              <a:t>because</a:t>
            </a:r>
            <a:r>
              <a:rPr lang="nl-NL" b="1" baseline="0" dirty="0"/>
              <a:t> </a:t>
            </a:r>
            <a:r>
              <a:rPr lang="nl-NL" b="1" baseline="0" dirty="0" err="1"/>
              <a:t>it</a:t>
            </a:r>
            <a:r>
              <a:rPr lang="nl-NL" b="1" baseline="0" dirty="0"/>
              <a:t> has </a:t>
            </a:r>
            <a:r>
              <a:rPr lang="nl-NL" b="1" baseline="0" dirty="0" err="1"/>
              <a:t>the</a:t>
            </a:r>
            <a:r>
              <a:rPr lang="nl-NL" b="1" baseline="0" dirty="0"/>
              <a:t> </a:t>
            </a:r>
            <a:r>
              <a:rPr lang="nl-NL" b="1" baseline="0" dirty="0" err="1"/>
              <a:t>same</a:t>
            </a:r>
            <a:r>
              <a:rPr lang="nl-NL" b="1" baseline="0" dirty="0"/>
              <a:t> </a:t>
            </a:r>
            <a:r>
              <a:rPr lang="nl-NL" b="1" baseline="0" dirty="0" err="1"/>
              <a:t>structure</a:t>
            </a:r>
            <a:r>
              <a:rPr lang="nl-NL" b="1" baseline="0" dirty="0"/>
              <a:t> as </a:t>
            </a:r>
            <a:r>
              <a:rPr lang="nl-NL" b="1" baseline="0" dirty="0" err="1"/>
              <a:t>your</a:t>
            </a:r>
            <a:r>
              <a:rPr lang="nl-NL" b="1" baseline="0" dirty="0"/>
              <a:t> html-</a:t>
            </a:r>
            <a:r>
              <a:rPr lang="nl-NL" b="1" baseline="0" dirty="0" err="1"/>
              <a:t>structure</a:t>
            </a:r>
            <a:r>
              <a:rPr lang="nl-NL"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Index.html</a:t>
            </a:r>
            <a:r>
              <a:rPr lang="nl-NL" b="1" baseline="0" dirty="0"/>
              <a:t> is </a:t>
            </a:r>
            <a:r>
              <a:rPr lang="nl-NL" b="1" baseline="0" dirty="0" err="1"/>
              <a:t>the</a:t>
            </a:r>
            <a:r>
              <a:rPr lang="nl-NL" b="1" baseline="0" dirty="0"/>
              <a:t> </a:t>
            </a:r>
            <a:r>
              <a:rPr lang="nl-NL" b="1" baseline="0" dirty="0" err="1"/>
              <a:t>parent</a:t>
            </a:r>
            <a:r>
              <a:rPr lang="nl-NL" b="1" baseline="0" dirty="0"/>
              <a:t> template of </a:t>
            </a:r>
            <a:r>
              <a:rPr lang="nl-NL" b="1" baseline="0" dirty="0" err="1"/>
              <a:t>AppComponent</a:t>
            </a:r>
            <a:r>
              <a:rPr lang="nl-NL" b="1" baseline="0" dirty="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AppComponent</a:t>
            </a:r>
            <a:r>
              <a:rPr lang="nl-NL" b="1" baseline="0" dirty="0"/>
              <a:t> is </a:t>
            </a:r>
            <a:r>
              <a:rPr lang="nl-NL" b="1" baseline="0" dirty="0" err="1"/>
              <a:t>the</a:t>
            </a:r>
            <a:r>
              <a:rPr lang="nl-NL" b="1" baseline="0" dirty="0"/>
              <a:t> </a:t>
            </a:r>
            <a:r>
              <a:rPr lang="nl-NL" b="1" baseline="0" dirty="0" err="1"/>
              <a:t>parent</a:t>
            </a:r>
            <a:r>
              <a:rPr lang="nl-NL" b="1" baseline="0" dirty="0"/>
              <a:t> of </a:t>
            </a:r>
            <a:r>
              <a:rPr lang="nl-NL" b="1" baseline="0" dirty="0" err="1"/>
              <a:t>BookComponent</a:t>
            </a:r>
            <a:r>
              <a:rPr lang="nl-NL" b="1" baseline="0" dirty="0"/>
              <a:t> </a:t>
            </a:r>
            <a:r>
              <a:rPr lang="nl-NL" b="1" baseline="0" dirty="0" err="1"/>
              <a:t>and</a:t>
            </a:r>
            <a:r>
              <a:rPr lang="nl-NL" b="1" baseline="0" dirty="0"/>
              <a:t> </a:t>
            </a:r>
            <a:r>
              <a:rPr lang="mr-IN" b="1" baseline="0" dirty="0"/>
              <a:t>…</a:t>
            </a: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main.ts</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25</a:t>
            </a:fld>
            <a:endParaRPr lang="nl-NL"/>
          </a:p>
        </p:txBody>
      </p:sp>
    </p:spTree>
    <p:extLst>
      <p:ext uri="{BB962C8B-B14F-4D97-AF65-F5344CB8AC3E}">
        <p14:creationId xmlns:p14="http://schemas.microsoft.com/office/powerpoint/2010/main" val="1855679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27</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a:solidFill>
                  <a:schemeClr val="accent2"/>
                </a:solidFill>
              </a:rPr>
              <a:t>This</a:t>
            </a:r>
            <a:r>
              <a:rPr lang="nl-NL" dirty="0">
                <a:solidFill>
                  <a:schemeClr val="accent2"/>
                </a:solidFill>
              </a:rPr>
              <a:t> class is </a:t>
            </a:r>
            <a:r>
              <a:rPr lang="nl-NL" dirty="0" err="1">
                <a:solidFill>
                  <a:schemeClr val="accent2"/>
                </a:solidFill>
              </a:rPr>
              <a:t>written</a:t>
            </a:r>
            <a:r>
              <a:rPr lang="nl-NL" dirty="0">
                <a:solidFill>
                  <a:schemeClr val="accent2"/>
                </a:solidFill>
              </a:rPr>
              <a:t> in </a:t>
            </a:r>
            <a:r>
              <a:rPr lang="nl-NL" b="1" dirty="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a:solidFill>
                  <a:schemeClr val="accent2"/>
                </a:solidFill>
              </a:rPr>
              <a:t>How </a:t>
            </a:r>
            <a:r>
              <a:rPr lang="nl-NL" u="sng" dirty="0" err="1">
                <a:solidFill>
                  <a:schemeClr val="accent2"/>
                </a:solidFill>
              </a:rPr>
              <a:t>to</a:t>
            </a:r>
            <a:r>
              <a:rPr lang="nl-NL" u="sng" baseline="0" dirty="0">
                <a:solidFill>
                  <a:schemeClr val="accent2"/>
                </a:solidFill>
              </a:rPr>
              <a:t> </a:t>
            </a:r>
            <a:r>
              <a:rPr lang="nl-NL" u="sng" baseline="0" dirty="0" err="1">
                <a:solidFill>
                  <a:schemeClr val="accent2"/>
                </a:solidFill>
              </a:rPr>
              <a:t>convert</a:t>
            </a:r>
            <a:r>
              <a:rPr lang="nl-NL" u="sng" baseline="0" dirty="0">
                <a:solidFill>
                  <a:schemeClr val="accent2"/>
                </a:solidFill>
              </a:rPr>
              <a:t> </a:t>
            </a:r>
            <a:r>
              <a:rPr lang="nl-NL" u="sng" baseline="0" dirty="0" err="1">
                <a:solidFill>
                  <a:schemeClr val="accent2"/>
                </a:solidFill>
              </a:rPr>
              <a:t>this</a:t>
            </a:r>
            <a:r>
              <a:rPr lang="nl-NL" u="sng" baseline="0" dirty="0">
                <a:solidFill>
                  <a:schemeClr val="accent2"/>
                </a:solidFill>
              </a:rPr>
              <a:t> </a:t>
            </a:r>
            <a:r>
              <a:rPr lang="nl-NL" b="1" u="sng" dirty="0">
                <a:solidFill>
                  <a:schemeClr val="accent2"/>
                </a:solidFill>
              </a:rPr>
              <a:t>class</a:t>
            </a:r>
            <a:r>
              <a:rPr lang="nl-NL" u="sng" dirty="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dirty="0">
                <a:solidFill>
                  <a:schemeClr val="accent2"/>
                </a:solidFill>
              </a:rPr>
              <a:t> import </a:t>
            </a:r>
            <a:r>
              <a:rPr lang="nl-NL" dirty="0" err="1">
                <a:solidFill>
                  <a:schemeClr val="accent2"/>
                </a:solidFill>
              </a:rPr>
              <a:t>the</a:t>
            </a:r>
            <a:r>
              <a:rPr lang="nl-NL" dirty="0">
                <a:solidFill>
                  <a:schemeClr val="accent2"/>
                </a:solidFill>
              </a:rPr>
              <a:t> Typescript </a:t>
            </a:r>
            <a:r>
              <a:rPr lang="nl-NL" dirty="0" err="1">
                <a:solidFill>
                  <a:schemeClr val="accent2"/>
                </a:solidFill>
              </a:rPr>
              <a:t>libraries</a:t>
            </a:r>
            <a:r>
              <a:rPr lang="nl-NL" dirty="0">
                <a:solidFill>
                  <a:schemeClr val="accent2"/>
                </a:solidFill>
              </a:rPr>
              <a:t> </a:t>
            </a:r>
            <a:r>
              <a:rPr lang="nl-NL" dirty="0" err="1">
                <a:solidFill>
                  <a:schemeClr val="accent2"/>
                </a:solidFill>
              </a:rPr>
              <a:t>from</a:t>
            </a:r>
            <a:r>
              <a:rPr lang="nl-NL" dirty="0">
                <a:solidFill>
                  <a:schemeClr val="accent2"/>
                </a:solidFill>
              </a:rPr>
              <a:t> </a:t>
            </a:r>
            <a:r>
              <a:rPr lang="nl-NL" dirty="0" err="1">
                <a:solidFill>
                  <a:schemeClr val="accent2"/>
                </a:solidFill>
              </a:rPr>
              <a:t>Angular</a:t>
            </a:r>
            <a:r>
              <a:rPr lang="nl-NL" dirty="0">
                <a:solidFill>
                  <a:schemeClr val="accent2"/>
                </a:solidFill>
              </a:rPr>
              <a:t> ---&gt; a Component is </a:t>
            </a:r>
            <a:r>
              <a:rPr lang="nl-NL" dirty="0" err="1">
                <a:solidFill>
                  <a:schemeClr val="accent2"/>
                </a:solidFill>
              </a:rPr>
              <a:t>imported</a:t>
            </a:r>
            <a:r>
              <a:rPr lang="nl-NL" dirty="0">
                <a:solidFill>
                  <a:schemeClr val="accent2"/>
                </a:solidFill>
              </a:rPr>
              <a:t> </a:t>
            </a:r>
            <a:r>
              <a:rPr lang="nl-NL" dirty="0" err="1">
                <a:solidFill>
                  <a:schemeClr val="accent2"/>
                </a:solidFill>
              </a:rPr>
              <a:t>here</a:t>
            </a: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baseline="0" dirty="0">
                <a:solidFill>
                  <a:schemeClr val="accent2"/>
                </a:solidFill>
              </a:rPr>
              <a:t> </a:t>
            </a:r>
            <a:r>
              <a:rPr lang="nl-NL" baseline="0" dirty="0" err="1">
                <a:solidFill>
                  <a:schemeClr val="accent2"/>
                </a:solidFill>
              </a:rPr>
              <a:t>can</a:t>
            </a:r>
            <a:r>
              <a:rPr lang="nl-NL" baseline="0" dirty="0">
                <a:solidFill>
                  <a:schemeClr val="accent2"/>
                </a:solidFill>
              </a:rPr>
              <a:t> </a:t>
            </a:r>
            <a:r>
              <a:rPr lang="nl-NL" baseline="0" dirty="0" err="1">
                <a:solidFill>
                  <a:schemeClr val="accent2"/>
                </a:solidFill>
              </a:rPr>
              <a:t>now</a:t>
            </a:r>
            <a:r>
              <a:rPr lang="nl-NL" baseline="0" dirty="0">
                <a:solidFill>
                  <a:schemeClr val="accent2"/>
                </a:solidFill>
              </a:rPr>
              <a:t> </a:t>
            </a:r>
            <a:r>
              <a:rPr lang="nl-NL" baseline="0" dirty="0" err="1">
                <a:solidFill>
                  <a:schemeClr val="accent2"/>
                </a:solidFill>
              </a:rPr>
              <a:t>convert</a:t>
            </a:r>
            <a:r>
              <a:rPr lang="nl-NL" baseline="0" dirty="0">
                <a:solidFill>
                  <a:schemeClr val="accent2"/>
                </a:solidFill>
              </a:rPr>
              <a:t> </a:t>
            </a:r>
            <a:r>
              <a:rPr lang="nl-NL" baseline="0" dirty="0" err="1">
                <a:solidFill>
                  <a:schemeClr val="accent2"/>
                </a:solidFill>
              </a:rPr>
              <a:t>the</a:t>
            </a:r>
            <a:r>
              <a:rPr lang="nl-NL" baseline="0" dirty="0">
                <a:solidFill>
                  <a:schemeClr val="accent2"/>
                </a:solidFill>
              </a:rPr>
              <a:t> </a:t>
            </a:r>
            <a:r>
              <a:rPr lang="nl-NL" b="1" u="sng" dirty="0">
                <a:solidFill>
                  <a:schemeClr val="accent2"/>
                </a:solidFill>
              </a:rPr>
              <a:t>class </a:t>
            </a:r>
            <a:r>
              <a:rPr lang="nl-NL" baseline="0" dirty="0">
                <a:solidFill>
                  <a:schemeClr val="accent2"/>
                </a:solidFill>
              </a:rPr>
              <a:t>in a Component </a:t>
            </a:r>
            <a:r>
              <a:rPr lang="nl-NL" baseline="0" dirty="0" err="1">
                <a:solidFill>
                  <a:schemeClr val="accent2"/>
                </a:solidFill>
              </a:rPr>
              <a:t>with</a:t>
            </a:r>
            <a:r>
              <a:rPr lang="nl-NL" baseline="0" dirty="0">
                <a:solidFill>
                  <a:schemeClr val="accent2"/>
                </a:solidFill>
              </a:rPr>
              <a:t> </a:t>
            </a:r>
            <a:r>
              <a:rPr lang="nl-NL" baseline="0" dirty="0" err="1">
                <a:solidFill>
                  <a:schemeClr val="accent2"/>
                </a:solidFill>
              </a:rPr>
              <a:t>the</a:t>
            </a:r>
            <a:r>
              <a:rPr lang="nl-NL" dirty="0">
                <a:solidFill>
                  <a:schemeClr val="accent2"/>
                </a:solidFill>
              </a:rPr>
              <a:t> @Component </a:t>
            </a:r>
            <a:r>
              <a:rPr lang="nl-NL" dirty="0" err="1">
                <a:solidFill>
                  <a:schemeClr val="accent2"/>
                </a:solidFill>
              </a:rPr>
              <a:t>annotation</a:t>
            </a:r>
            <a:endParaRPr lang="nl-NL" dirty="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a:solidFill>
                  <a:schemeClr val="accent2"/>
                </a:solidFill>
              </a:rPr>
              <a:t>- </a:t>
            </a:r>
            <a:r>
              <a:rPr lang="en-US" sz="1100" b="1" dirty="0" err="1">
                <a:solidFill>
                  <a:srgbClr val="5C707A"/>
                </a:solidFill>
                <a:effectLst/>
                <a:latin typeface="Monaco"/>
                <a:ea typeface="ＭＳ 明朝"/>
                <a:cs typeface="Courier"/>
              </a:rPr>
              <a:t>templateUrl</a:t>
            </a:r>
            <a:r>
              <a:rPr lang="en-US" dirty="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a:solidFill>
                  <a:schemeClr val="accent2"/>
                </a:solidFill>
              </a:rPr>
              <a:t>How does </a:t>
            </a:r>
            <a:r>
              <a:rPr lang="nl-NL" sz="1400" b="1" u="sng" baseline="0" dirty="0" err="1">
                <a:solidFill>
                  <a:schemeClr val="accent2"/>
                </a:solidFill>
              </a:rPr>
              <a:t>this</a:t>
            </a:r>
            <a:r>
              <a:rPr lang="nl-NL" sz="1400" b="1" u="sng" baseline="0" dirty="0">
                <a:solidFill>
                  <a:schemeClr val="accent2"/>
                </a:solidFill>
              </a:rPr>
              <a:t> </a:t>
            </a:r>
            <a:r>
              <a:rPr lang="nl-NL" sz="1400" b="1" u="sng" baseline="0" dirty="0" err="1">
                <a:solidFill>
                  <a:schemeClr val="accent2"/>
                </a:solidFill>
              </a:rPr>
              <a:t>work</a:t>
            </a:r>
            <a:r>
              <a:rPr lang="nl-NL" sz="1400" b="1" u="sng" baseline="0" dirty="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a:solidFill>
                  <a:schemeClr val="accent2"/>
                </a:solidFill>
              </a:rPr>
              <a:t>With</a:t>
            </a:r>
            <a:r>
              <a:rPr lang="nl-NL" sz="1400" b="1" u="sng" baseline="0" dirty="0">
                <a:solidFill>
                  <a:schemeClr val="accent2"/>
                </a:solidFill>
              </a:rPr>
              <a:t> </a:t>
            </a:r>
            <a:r>
              <a:rPr lang="nl-NL" sz="1400" b="1" u="sng" baseline="0" dirty="0" err="1">
                <a:solidFill>
                  <a:schemeClr val="accent2"/>
                </a:solidFill>
              </a:rPr>
              <a:t>the</a:t>
            </a:r>
            <a:r>
              <a:rPr lang="nl-NL" sz="1400" b="1" u="sng" baseline="0" dirty="0">
                <a:solidFill>
                  <a:schemeClr val="accent2"/>
                </a:solidFill>
              </a:rPr>
              <a:t> </a:t>
            </a:r>
            <a:r>
              <a:rPr lang="nl-NL" sz="1400" b="1" u="sng" baseline="0" dirty="0" err="1">
                <a:solidFill>
                  <a:schemeClr val="accent2"/>
                </a:solidFill>
              </a:rPr>
              <a:t>selector</a:t>
            </a:r>
            <a:r>
              <a:rPr lang="nl-NL" sz="1400" b="1" u="sng" baseline="0" dirty="0">
                <a:solidFill>
                  <a:schemeClr val="accent2"/>
                </a:solidFill>
              </a:rPr>
              <a:t> </a:t>
            </a:r>
            <a:r>
              <a:rPr lang="nl-NL" sz="1400" b="1" u="sng" baseline="0" dirty="0" err="1">
                <a:solidFill>
                  <a:schemeClr val="accent2"/>
                </a:solidFill>
              </a:rPr>
              <a:t>you</a:t>
            </a:r>
            <a:r>
              <a:rPr lang="nl-NL" sz="1400" b="1" u="sng" baseline="0" dirty="0">
                <a:solidFill>
                  <a:schemeClr val="accent2"/>
                </a:solidFill>
              </a:rPr>
              <a:t> </a:t>
            </a:r>
            <a:r>
              <a:rPr lang="nl-NL" sz="1400" b="1" u="sng" baseline="0" dirty="0" err="1">
                <a:solidFill>
                  <a:schemeClr val="accent2"/>
                </a:solidFill>
              </a:rPr>
              <a:t>can</a:t>
            </a:r>
            <a:r>
              <a:rPr lang="nl-NL" sz="1400" b="1" u="sng" baseline="0" dirty="0">
                <a:solidFill>
                  <a:schemeClr val="accent2"/>
                </a:solidFill>
              </a:rPr>
              <a:t> </a:t>
            </a:r>
            <a:r>
              <a:rPr lang="nl-NL" sz="1400" b="1" u="sng" baseline="0" dirty="0" err="1">
                <a:solidFill>
                  <a:schemeClr val="accent2"/>
                </a:solidFill>
              </a:rPr>
              <a:t>instantiate</a:t>
            </a:r>
            <a:r>
              <a:rPr lang="nl-NL" sz="1400" b="1" u="sng" baseline="0" dirty="0">
                <a:solidFill>
                  <a:schemeClr val="accent2"/>
                </a:solidFill>
              </a:rPr>
              <a:t> </a:t>
            </a:r>
            <a:r>
              <a:rPr lang="nl-NL" sz="1400" b="1" u="sng" baseline="0" dirty="0" err="1">
                <a:solidFill>
                  <a:schemeClr val="accent2"/>
                </a:solidFill>
              </a:rPr>
              <a:t>and</a:t>
            </a:r>
            <a:r>
              <a:rPr lang="nl-NL" sz="1400" b="1" u="sng" baseline="0" dirty="0">
                <a:solidFill>
                  <a:schemeClr val="accent2"/>
                </a:solidFill>
              </a:rPr>
              <a:t> call </a:t>
            </a:r>
            <a:r>
              <a:rPr lang="nl-NL" sz="1400" b="1" u="sng" baseline="0" dirty="0" err="1">
                <a:solidFill>
                  <a:schemeClr val="accent2"/>
                </a:solidFill>
              </a:rPr>
              <a:t>the</a:t>
            </a:r>
            <a:r>
              <a:rPr lang="nl-NL" sz="1400" b="1" u="sng" baseline="0" dirty="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CSS </a:t>
            </a:r>
            <a:r>
              <a:rPr lang="nl-NL" sz="1200" kern="1200" dirty="0" err="1">
                <a:solidFill>
                  <a:schemeClr val="tx1"/>
                </a:solidFill>
                <a:effectLst/>
                <a:latin typeface="+mn-lt"/>
                <a:ea typeface="+mn-ea"/>
                <a:cs typeface="+mn-cs"/>
              </a:rPr>
              <a:t>selector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tell</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Angular</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to</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create</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instance</a:t>
            </a:r>
            <a:r>
              <a:rPr lang="nl-NL" sz="1200" kern="1200" baseline="0" dirty="0">
                <a:solidFill>
                  <a:schemeClr val="tx1"/>
                </a:solidFill>
                <a:effectLst/>
                <a:latin typeface="+mn-lt"/>
                <a:ea typeface="+mn-ea"/>
                <a:cs typeface="+mn-cs"/>
              </a:rPr>
              <a:t> of </a:t>
            </a:r>
            <a:r>
              <a:rPr lang="nl-NL" sz="1200" kern="1200" baseline="0" dirty="0" err="1">
                <a:solidFill>
                  <a:schemeClr val="tx1"/>
                </a:solidFill>
                <a:effectLst/>
                <a:latin typeface="+mn-lt"/>
                <a:ea typeface="+mn-ea"/>
                <a:cs typeface="+mn-cs"/>
              </a:rPr>
              <a:t>this</a:t>
            </a:r>
            <a:r>
              <a:rPr lang="nl-NL" sz="1200" kern="1200" baseline="0" dirty="0">
                <a:solidFill>
                  <a:schemeClr val="tx1"/>
                </a:solidFill>
                <a:effectLst/>
                <a:latin typeface="+mn-lt"/>
                <a:ea typeface="+mn-ea"/>
                <a:cs typeface="+mn-cs"/>
              </a:rPr>
              <a:t> </a:t>
            </a:r>
            <a:r>
              <a:rPr lang="en-US" dirty="0">
                <a:solidFill>
                  <a:srgbClr val="1A2326"/>
                </a:solidFill>
                <a:effectLst/>
                <a:latin typeface="Helvetica Neue Light"/>
                <a:ea typeface="Times New Roman"/>
                <a:cs typeface="Times New Roman"/>
              </a:rPr>
              <a:t>component where it finds a </a:t>
            </a:r>
            <a:r>
              <a:rPr lang="en-US" sz="1100" dirty="0">
                <a:solidFill>
                  <a:srgbClr val="5C707A"/>
                </a:solidFill>
                <a:effectLst/>
                <a:latin typeface="Monaco"/>
                <a:ea typeface="ＭＳ 明朝"/>
                <a:cs typeface="Courier"/>
              </a:rPr>
              <a:t>&lt;grocery-list&gt;</a:t>
            </a:r>
            <a:r>
              <a:rPr lang="en-US" dirty="0">
                <a:solidFill>
                  <a:srgbClr val="1A2326"/>
                </a:solidFill>
                <a:effectLst/>
                <a:latin typeface="Helvetica Neue Light"/>
                <a:ea typeface="Times New Roman"/>
                <a:cs typeface="Times New Roman"/>
              </a:rPr>
              <a:t> tag in </a:t>
            </a:r>
            <a:r>
              <a:rPr lang="en-US" b="1" i="1" dirty="0">
                <a:solidFill>
                  <a:srgbClr val="1A2326"/>
                </a:solidFill>
                <a:effectLst/>
                <a:latin typeface="Helvetica Neue Light"/>
                <a:ea typeface="Times New Roman"/>
                <a:cs typeface="Times New Roman"/>
              </a:rPr>
              <a:t>parent</a:t>
            </a:r>
            <a:r>
              <a:rPr lang="en-US" dirty="0">
                <a:solidFill>
                  <a:srgbClr val="1A2326"/>
                </a:solidFill>
                <a:effectLst/>
                <a:latin typeface="Helvetica Neue Light"/>
                <a:ea typeface="Times New Roman"/>
                <a:cs typeface="Times New Roman"/>
              </a:rPr>
              <a:t> HTML.</a:t>
            </a:r>
            <a:endParaRPr lang="nl-NL" sz="1200" kern="1200" dirty="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a:solidFill>
                  <a:schemeClr val="tx1"/>
                </a:solidFill>
                <a:effectLst/>
                <a:latin typeface="+mn-lt"/>
                <a:ea typeface="+mn-ea"/>
                <a:cs typeface="+mn-cs"/>
              </a:rPr>
              <a:t>You </a:t>
            </a:r>
            <a:r>
              <a:rPr lang="en-US" sz="1200" b="1" i="1" kern="1200" dirty="0">
                <a:solidFill>
                  <a:srgbClr val="C00000"/>
                </a:solidFill>
                <a:effectLst/>
                <a:latin typeface="+mn-lt"/>
                <a:ea typeface="+mn-ea"/>
                <a:cs typeface="+mn-cs"/>
              </a:rPr>
              <a:t>export</a:t>
            </a:r>
            <a:r>
              <a:rPr lang="en-US" sz="1200" b="0" i="0" kern="1200" dirty="0">
                <a:solidFill>
                  <a:schemeClr val="tx1"/>
                </a:solidFill>
                <a:effectLst/>
                <a:latin typeface="+mn-lt"/>
                <a:ea typeface="+mn-ea"/>
                <a:cs typeface="+mn-cs"/>
              </a:rPr>
              <a:t> the </a:t>
            </a:r>
            <a:r>
              <a:rPr lang="en-US" dirty="0"/>
              <a:t>Component</a:t>
            </a:r>
            <a:r>
              <a:rPr lang="en-US" sz="1200" b="0" i="0" kern="1200" dirty="0">
                <a:solidFill>
                  <a:schemeClr val="tx1"/>
                </a:solidFill>
                <a:effectLst/>
                <a:latin typeface="+mn-lt"/>
                <a:ea typeface="+mn-ea"/>
                <a:cs typeface="+mn-cs"/>
              </a:rPr>
              <a:t> class so that you can </a:t>
            </a:r>
            <a:r>
              <a:rPr lang="en-US" sz="1200" b="0" i="1" kern="1200" dirty="0">
                <a:solidFill>
                  <a:schemeClr val="tx1"/>
                </a:solidFill>
                <a:effectLst/>
                <a:latin typeface="+mn-lt"/>
                <a:ea typeface="+mn-ea"/>
                <a:cs typeface="+mn-cs"/>
              </a:rPr>
              <a:t>import</a:t>
            </a:r>
            <a:r>
              <a:rPr lang="en-US" sz="1200" b="0" i="0" kern="1200" dirty="0">
                <a:solidFill>
                  <a:schemeClr val="tx1"/>
                </a:solidFill>
                <a:effectLst/>
                <a:latin typeface="+mn-lt"/>
                <a:ea typeface="+mn-ea"/>
                <a:cs typeface="+mn-cs"/>
              </a:rPr>
              <a:t> and use it</a:t>
            </a:r>
            <a:r>
              <a:rPr lang="en-US" sz="1200" b="0" i="0" kern="1200" baseline="0" dirty="0">
                <a:solidFill>
                  <a:schemeClr val="tx1"/>
                </a:solidFill>
                <a:effectLst/>
                <a:latin typeface="+mn-lt"/>
                <a:ea typeface="+mn-ea"/>
                <a:cs typeface="+mn-cs"/>
              </a:rPr>
              <a:t> in the rest of your application</a:t>
            </a:r>
            <a:r>
              <a:rPr lang="en-US" sz="1200" b="0" i="0" kern="1200" dirty="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28</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29</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a:t>https://angular.io/docs/ts/latest/guide/template-syntax.html#!#star-template</a:t>
            </a:r>
          </a:p>
          <a:p>
            <a:pPr marL="171450" indent="-171450">
              <a:buFont typeface="Arial" panose="020B0604020202020204" pitchFamily="34" charset="0"/>
              <a:buChar char="•"/>
            </a:pPr>
            <a:r>
              <a:rPr lang="nl-NL" sz="2000" b="1" dirty="0"/>
              <a:t>*</a:t>
            </a:r>
            <a:r>
              <a:rPr lang="nl-NL" dirty="0" err="1"/>
              <a:t>ng-for</a:t>
            </a:r>
            <a:r>
              <a:rPr lang="nl-NL" dirty="0"/>
              <a:t> – </a:t>
            </a:r>
            <a:r>
              <a:rPr lang="nl-NL" dirty="0" err="1"/>
              <a:t>Why</a:t>
            </a:r>
            <a:r>
              <a:rPr lang="nl-NL" dirty="0"/>
              <a:t>? </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en-US" sz="1200" b="0" i="0" kern="1200" dirty="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30</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31</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AppModule</a:t>
            </a:r>
            <a:r>
              <a:rPr lang="nl-NL" baseline="0" dirty="0"/>
              <a:t> is the </a:t>
            </a:r>
            <a:r>
              <a:rPr lang="nl-NL" baseline="0" dirty="0" err="1"/>
              <a:t>main</a:t>
            </a:r>
            <a:r>
              <a:rPr lang="nl-NL" baseline="0" dirty="0"/>
              <a:t> entrypoint of </a:t>
            </a:r>
            <a:r>
              <a:rPr lang="nl-NL" baseline="0" dirty="0" err="1"/>
              <a:t>your</a:t>
            </a:r>
            <a:r>
              <a:rPr lang="nl-NL" baseline="0" dirty="0"/>
              <a:t> </a:t>
            </a:r>
            <a:r>
              <a:rPr lang="nl-NL" baseline="0" dirty="0" err="1"/>
              <a:t>application</a:t>
            </a:r>
            <a:r>
              <a:rPr lang="nl-NL" baseline="0" dirty="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a:t>@</a:t>
            </a:r>
            <a:r>
              <a:rPr lang="nl-NL" baseline="0" dirty="0" err="1"/>
              <a:t>NgModule</a:t>
            </a:r>
            <a:r>
              <a:rPr lang="nl-NL" baseline="0" dirty="0"/>
              <a:t>: </a:t>
            </a:r>
            <a:r>
              <a:rPr lang="en-US" sz="1200" b="0" i="0" u="none" strike="noStrike" kern="1200" dirty="0">
                <a:solidFill>
                  <a:schemeClr val="tx1"/>
                </a:solidFill>
                <a:effectLst/>
                <a:latin typeface="+mn-lt"/>
                <a:ea typeface="+mn-ea"/>
                <a:cs typeface="+mn-cs"/>
                <a:hlinkClick r:id="rId3" tooltip="Published: September 15, 2016"/>
              </a:rPr>
              <a:t>Use @</a:t>
            </a:r>
            <a:r>
              <a:rPr lang="en-US" sz="1200" b="0" i="0" u="none" strike="noStrike" kern="1200" dirty="0" err="1">
                <a:solidFill>
                  <a:schemeClr val="tx1"/>
                </a:solidFill>
                <a:effectLst/>
                <a:latin typeface="+mn-lt"/>
                <a:ea typeface="+mn-ea"/>
                <a:cs typeface="+mn-cs"/>
                <a:hlinkClick r:id="rId3" tooltip="Published: September 15, 2016"/>
              </a:rPr>
              <a:t>NgModule</a:t>
            </a:r>
            <a:r>
              <a:rPr lang="en-US" sz="1200" b="0" i="0" u="none" strike="noStrike" kern="1200" dirty="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Since we declared the </a:t>
            </a:r>
            <a:r>
              <a:rPr lang="en-US" dirty="0" err="1"/>
              <a:t>BookListComponent</a:t>
            </a:r>
            <a:r>
              <a:rPr lang="en-US" dirty="0"/>
              <a:t> </a:t>
            </a:r>
            <a:r>
              <a:rPr lang="en-US" sz="1200" b="0" i="0" kern="1200" dirty="0">
                <a:solidFill>
                  <a:schemeClr val="tx1"/>
                </a:solidFill>
                <a:effectLst/>
                <a:latin typeface="+mn-lt"/>
                <a:ea typeface="+mn-ea"/>
                <a:cs typeface="+mn-cs"/>
              </a:rPr>
              <a:t>in our root module, we can now use this </a:t>
            </a:r>
            <a:r>
              <a:rPr lang="en-US" dirty="0" err="1"/>
              <a:t>BookListComponent</a:t>
            </a:r>
            <a:r>
              <a:rPr lang="en-US" sz="1200" b="0" i="0" kern="1200" dirty="0">
                <a:solidFill>
                  <a:schemeClr val="tx1"/>
                </a:solidFill>
                <a:effectLst/>
                <a:latin typeface="+mn-lt"/>
                <a:ea typeface="+mn-ea"/>
                <a:cs typeface="+mn-cs"/>
              </a:rPr>
              <a:t> anywhere in our application </a:t>
            </a:r>
            <a:r>
              <a:rPr lang="en-US" sz="1200" b="1" i="1" kern="1200" dirty="0">
                <a:solidFill>
                  <a:schemeClr val="tx1"/>
                </a:solidFill>
                <a:effectLst/>
                <a:latin typeface="+mn-lt"/>
                <a:ea typeface="+mn-ea"/>
                <a:cs typeface="+mn-cs"/>
              </a:rPr>
              <a:t>without</a:t>
            </a:r>
            <a:r>
              <a:rPr lang="en-US" sz="1200" b="0" i="0" kern="1200" dirty="0">
                <a:solidFill>
                  <a:schemeClr val="tx1"/>
                </a:solidFill>
                <a:effectLst/>
                <a:latin typeface="+mn-lt"/>
                <a:ea typeface="+mn-ea"/>
                <a:cs typeface="+mn-cs"/>
              </a:rPr>
              <a:t> needing to declare or import it again. In essence, the </a:t>
            </a:r>
            <a:r>
              <a:rPr lang="en-US" dirty="0"/>
              <a:t>@</a:t>
            </a:r>
            <a:r>
              <a:rPr lang="en-US" dirty="0" err="1"/>
              <a:t>NgModule</a:t>
            </a:r>
            <a:r>
              <a:rPr lang="en-US" sz="1200" b="0" i="0" kern="1200" dirty="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a:p>
          <a:p>
            <a:pPr marL="171450" indent="-171450">
              <a:buFontTx/>
              <a:buChar char="-"/>
            </a:pPr>
            <a:endParaRPr lang="nl-NL" baseline="0" dirty="0"/>
          </a:p>
          <a:p>
            <a:pPr marL="171450" indent="-171450">
              <a:buFontTx/>
              <a:buChar char="-"/>
            </a:pPr>
            <a:r>
              <a:rPr lang="nl-NL" b="1" baseline="0" dirty="0" err="1"/>
              <a:t>Imports</a:t>
            </a:r>
            <a:r>
              <a:rPr lang="nl-NL" baseline="0" dirty="0"/>
              <a:t>: </a:t>
            </a:r>
            <a:r>
              <a:rPr lang="nl-NL" baseline="0" dirty="0" err="1"/>
              <a:t>for</a:t>
            </a:r>
            <a:r>
              <a:rPr lang="nl-NL" baseline="0" dirty="0"/>
              <a:t> </a:t>
            </a:r>
            <a:r>
              <a:rPr lang="nl-NL" baseline="0" dirty="0" err="1"/>
              <a:t>importing</a:t>
            </a:r>
            <a:r>
              <a:rPr lang="nl-NL" baseline="0" dirty="0"/>
              <a:t> </a:t>
            </a:r>
            <a:r>
              <a:rPr lang="nl-NL" baseline="0" dirty="0" err="1"/>
              <a:t>build</a:t>
            </a:r>
            <a:r>
              <a:rPr lang="nl-NL" baseline="0" dirty="0"/>
              <a:t>-in </a:t>
            </a:r>
            <a:r>
              <a:rPr lang="nl-NL" b="1" baseline="0" dirty="0"/>
              <a:t>modules</a:t>
            </a:r>
            <a:r>
              <a:rPr lang="nl-NL" baseline="0" dirty="0"/>
              <a:t> </a:t>
            </a:r>
            <a:r>
              <a:rPr lang="nl-NL" baseline="0" dirty="0" err="1"/>
              <a:t>example</a:t>
            </a:r>
            <a:r>
              <a:rPr lang="nl-NL" baseline="0" dirty="0"/>
              <a:t> </a:t>
            </a:r>
            <a:r>
              <a:rPr lang="nl-NL" baseline="0" dirty="0" err="1"/>
              <a:t>BrowserModule</a:t>
            </a:r>
            <a:r>
              <a:rPr lang="nl-NL" baseline="0" dirty="0"/>
              <a:t> </a:t>
            </a:r>
            <a:r>
              <a:rPr lang="nl-NL" baseline="0" dirty="0" err="1"/>
              <a:t>for</a:t>
            </a:r>
            <a:r>
              <a:rPr lang="nl-NL" baseline="0" dirty="0"/>
              <a:t> </a:t>
            </a:r>
            <a:r>
              <a:rPr lang="nl-NL" baseline="0" dirty="0" err="1"/>
              <a:t>using</a:t>
            </a:r>
            <a:r>
              <a:rPr lang="nl-NL" baseline="0" dirty="0"/>
              <a:t>: </a:t>
            </a:r>
            <a:r>
              <a:rPr lang="nl-NL" b="1" baseline="0" dirty="0"/>
              <a:t>*</a:t>
            </a:r>
            <a:r>
              <a:rPr lang="nl-NL" b="1" baseline="0" dirty="0" err="1"/>
              <a:t>ng-for</a:t>
            </a:r>
            <a:r>
              <a:rPr lang="nl-NL" b="1" baseline="0" dirty="0"/>
              <a:t> </a:t>
            </a:r>
          </a:p>
          <a:p>
            <a:pPr marL="171450" indent="-171450">
              <a:buFontTx/>
              <a:buChar char="-"/>
            </a:pPr>
            <a:r>
              <a:rPr lang="nl-NL" b="1" baseline="0" dirty="0" err="1"/>
              <a:t>Declarations</a:t>
            </a:r>
            <a:r>
              <a:rPr lang="nl-NL" baseline="0" dirty="0"/>
              <a:t>: </a:t>
            </a:r>
            <a:r>
              <a:rPr lang="nl-NL" baseline="0" dirty="0" err="1"/>
              <a:t>for</a:t>
            </a:r>
            <a:r>
              <a:rPr lang="nl-NL" baseline="0" dirty="0"/>
              <a:t> </a:t>
            </a:r>
            <a:r>
              <a:rPr lang="nl-NL" baseline="0" dirty="0" err="1"/>
              <a:t>injecting</a:t>
            </a:r>
            <a:r>
              <a:rPr lang="nl-NL" baseline="0" dirty="0"/>
              <a:t> </a:t>
            </a:r>
            <a:r>
              <a:rPr lang="nl-NL" baseline="0" dirty="0" err="1"/>
              <a:t>your</a:t>
            </a:r>
            <a:r>
              <a:rPr lang="nl-NL" baseline="0" dirty="0"/>
              <a:t> </a:t>
            </a:r>
            <a:r>
              <a:rPr lang="nl-NL" baseline="0" dirty="0" err="1"/>
              <a:t>own</a:t>
            </a:r>
            <a:r>
              <a:rPr lang="nl-NL" baseline="0" dirty="0"/>
              <a:t> </a:t>
            </a:r>
            <a:r>
              <a:rPr lang="nl-NL" b="1" baseline="0" dirty="0" err="1"/>
              <a:t>components</a:t>
            </a:r>
            <a:endParaRPr lang="nl-NL" b="1" baseline="0" dirty="0"/>
          </a:p>
          <a:p>
            <a:pPr marL="171450" indent="-171450">
              <a:buFontTx/>
              <a:buChar char="-"/>
            </a:pPr>
            <a:r>
              <a:rPr lang="nl-NL" b="1" baseline="0" dirty="0"/>
              <a:t>Bootstrap</a:t>
            </a:r>
            <a:r>
              <a:rPr lang="nl-NL" baseline="0" dirty="0"/>
              <a:t>: </a:t>
            </a:r>
            <a:r>
              <a:rPr lang="nl-NL" baseline="0" dirty="0" err="1"/>
              <a:t>you</a:t>
            </a:r>
            <a:r>
              <a:rPr lang="nl-NL" baseline="0" dirty="0"/>
              <a:t> </a:t>
            </a:r>
            <a:r>
              <a:rPr lang="nl-NL" baseline="0" dirty="0" err="1"/>
              <a:t>need</a:t>
            </a:r>
            <a:r>
              <a:rPr lang="nl-NL" baseline="0" dirty="0"/>
              <a:t> </a:t>
            </a:r>
            <a:r>
              <a:rPr lang="nl-NL" baseline="0" dirty="0" err="1"/>
              <a:t>to</a:t>
            </a:r>
            <a:r>
              <a:rPr lang="nl-NL" baseline="0" dirty="0"/>
              <a:t> bootstrap </a:t>
            </a:r>
            <a:r>
              <a:rPr lang="nl-NL" baseline="0" dirty="0" err="1"/>
              <a:t>your</a:t>
            </a:r>
            <a:r>
              <a:rPr lang="nl-NL" baseline="0" dirty="0"/>
              <a:t> </a:t>
            </a:r>
            <a:r>
              <a:rPr lang="nl-NL" baseline="0" dirty="0" err="1"/>
              <a:t>main</a:t>
            </a:r>
            <a:r>
              <a:rPr lang="nl-NL" baseline="0" dirty="0"/>
              <a:t> component</a:t>
            </a:r>
          </a:p>
          <a:p>
            <a:pPr marL="171450" indent="-171450">
              <a:buFontTx/>
              <a:buChar char="-"/>
            </a:pPr>
            <a:endParaRPr lang="nl-NL" dirty="0"/>
          </a:p>
          <a:p>
            <a:pPr marL="171450" indent="-171450">
              <a:buFontTx/>
              <a:buChar char="-"/>
            </a:pPr>
            <a:endParaRPr lang="nl-NL" dirty="0"/>
          </a:p>
          <a:p>
            <a:r>
              <a:rPr lang="en-US" sz="1200" kern="1200" dirty="0" err="1">
                <a:solidFill>
                  <a:schemeClr val="tx1"/>
                </a:solidFill>
                <a:effectLst/>
                <a:latin typeface="+mn-lt"/>
                <a:ea typeface="+mn-ea"/>
                <a:cs typeface="+mn-cs"/>
              </a:rPr>
              <a:t>An‘umbrella’component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aka</a:t>
            </a:r>
            <a:r>
              <a:rPr lang="en-US" sz="1200" i="1" kern="1200" dirty="0" err="1">
                <a:solidFill>
                  <a:schemeClr val="tx1"/>
                </a:solidFill>
                <a:effectLst/>
                <a:latin typeface="+mn-lt"/>
                <a:ea typeface="+mn-ea"/>
                <a:cs typeface="+mn-cs"/>
              </a:rPr>
              <a:t>Module</a:t>
            </a:r>
            <a:r>
              <a:rPr lang="en-US" sz="1200" kern="1200" dirty="0">
                <a:solidFill>
                  <a:schemeClr val="tx1"/>
                </a:solidFill>
                <a:effectLst/>
                <a:latin typeface="+mn-lt"/>
                <a:ea typeface="+mn-ea"/>
                <a:cs typeface="+mn-cs"/>
              </a:rPr>
              <a:t>),holding all the dependencies that the Injector needs </a:t>
            </a:r>
            <a:endParaRPr lang="en-US" dirty="0"/>
          </a:p>
          <a:p>
            <a:r>
              <a:rPr lang="en-US" sz="1200" kern="1200" dirty="0">
                <a:solidFill>
                  <a:schemeClr val="tx1"/>
                </a:solidFill>
                <a:effectLst/>
                <a:latin typeface="+mn-lt"/>
                <a:ea typeface="+mn-ea"/>
                <a:cs typeface="+mn-cs"/>
              </a:rPr>
              <a:t>• TypeScript annotation:@</a:t>
            </a:r>
            <a:r>
              <a:rPr lang="en-US" sz="1200" kern="1200" dirty="0" err="1">
                <a:solidFill>
                  <a:schemeClr val="tx1"/>
                </a:solidFill>
                <a:effectLst/>
                <a:latin typeface="+mn-lt"/>
                <a:ea typeface="+mn-ea"/>
                <a:cs typeface="+mn-cs"/>
              </a:rPr>
              <a:t>ngModule</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Inject other components </a:t>
            </a:r>
          </a:p>
          <a:p>
            <a:r>
              <a:rPr lang="en-US" sz="1200" kern="1200" dirty="0">
                <a:solidFill>
                  <a:schemeClr val="tx1"/>
                </a:solidFill>
                <a:effectLst/>
                <a:latin typeface="+mn-lt"/>
                <a:ea typeface="+mn-ea"/>
                <a:cs typeface="+mn-cs"/>
              </a:rPr>
              <a:t>Inject Services/Providers </a:t>
            </a:r>
          </a:p>
          <a:p>
            <a:r>
              <a:rPr lang="en-US" sz="1200" kern="1200" dirty="0">
                <a:solidFill>
                  <a:schemeClr val="tx1"/>
                </a:solidFill>
                <a:effectLst/>
                <a:latin typeface="+mn-lt"/>
                <a:ea typeface="+mn-ea"/>
                <a:cs typeface="+mn-cs"/>
              </a:rPr>
              <a:t>Bootstrap the </a:t>
            </a:r>
            <a:r>
              <a:rPr lang="en-US" sz="1200" kern="1200" dirty="0" err="1">
                <a:solidFill>
                  <a:schemeClr val="tx1"/>
                </a:solidFill>
                <a:effectLst/>
                <a:latin typeface="+mn-lt"/>
                <a:ea typeface="+mn-ea"/>
                <a:cs typeface="+mn-cs"/>
              </a:rPr>
              <a:t>Rootcomponent</a:t>
            </a:r>
            <a:r>
              <a:rPr lang="en-US" sz="1200" kern="1200" dirty="0">
                <a:solidFill>
                  <a:schemeClr val="tx1"/>
                </a:solidFill>
                <a:effectLst/>
                <a:latin typeface="+mn-lt"/>
                <a:ea typeface="+mn-ea"/>
                <a:cs typeface="+mn-cs"/>
              </a:rPr>
              <a:t> </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32</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9869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59C059BC-4998-4873-8F2D-C8268E612536}" type="slidenum">
              <a:rPr lang="nl-NL" smtClean="0"/>
              <a:t>3</a:t>
            </a:fld>
            <a:endParaRPr lang="nl-NL"/>
          </a:p>
        </p:txBody>
      </p:sp>
    </p:spTree>
    <p:extLst>
      <p:ext uri="{BB962C8B-B14F-4D97-AF65-F5344CB8AC3E}">
        <p14:creationId xmlns:p14="http://schemas.microsoft.com/office/powerpoint/2010/main" val="415105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12138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version is still old, then try the following command:</a:t>
            </a:r>
          </a:p>
          <a:p>
            <a:r>
              <a:rPr lang="en-US" sz="1200" b="0" i="0" kern="1200" dirty="0">
                <a:solidFill>
                  <a:schemeClr val="tx1"/>
                </a:solidFill>
                <a:effectLst/>
                <a:latin typeface="+mn-lt"/>
                <a:ea typeface="+mn-ea"/>
                <a:cs typeface="+mn-cs"/>
              </a:rPr>
              <a:t>-&gt; ng update @angular/cli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check:</a:t>
            </a:r>
          </a:p>
          <a:p>
            <a:r>
              <a:rPr lang="en-US" sz="1200" b="0" i="0" kern="1200" dirty="0">
                <a:solidFill>
                  <a:schemeClr val="tx1"/>
                </a:solidFill>
                <a:effectLst/>
                <a:latin typeface="+mn-lt"/>
                <a:ea typeface="+mn-ea"/>
                <a:cs typeface="+mn-cs"/>
              </a:rPr>
              <a:t>ng </a:t>
            </a:r>
            <a:r>
              <a:rPr lang="en-US" sz="1200" b="0" i="1" kern="1200" dirty="0">
                <a:solidFill>
                  <a:schemeClr val="tx1"/>
                </a:solidFill>
                <a:effectLst/>
                <a:latin typeface="+mn-lt"/>
                <a:ea typeface="+mn-ea"/>
                <a:cs typeface="+mn-cs"/>
              </a:rPr>
              <a:t>--version</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36</a:t>
            </a:fld>
            <a:endParaRPr lang="nl-NL"/>
          </a:p>
        </p:txBody>
      </p:sp>
    </p:spTree>
    <p:extLst>
      <p:ext uri="{BB962C8B-B14F-4D97-AF65-F5344CB8AC3E}">
        <p14:creationId xmlns:p14="http://schemas.microsoft.com/office/powerpoint/2010/main" val="3286519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Projecten</a:t>
            </a:r>
            <a:r>
              <a:rPr lang="en-US" dirty="0"/>
              <a:t>, </a:t>
            </a:r>
            <a:r>
              <a:rPr lang="en-US" dirty="0" err="1"/>
              <a:t>componenten</a:t>
            </a:r>
            <a:r>
              <a:rPr lang="en-US" dirty="0"/>
              <a:t>, routes </a:t>
            </a:r>
            <a:r>
              <a:rPr lang="en-US" dirty="0" err="1"/>
              <a:t>en</a:t>
            </a:r>
            <a:r>
              <a:rPr lang="en-US" dirty="0"/>
              <a:t> </a:t>
            </a:r>
            <a:r>
              <a:rPr lang="en-US" dirty="0" err="1"/>
              <a:t>meer</a:t>
            </a:r>
            <a:r>
              <a:rPr lang="en-US" dirty="0"/>
              <a:t> </a:t>
            </a:r>
            <a:r>
              <a:rPr lang="en-US" dirty="0" err="1"/>
              <a:t>definiëren</a:t>
            </a:r>
            <a:r>
              <a:rPr lang="en-US" dirty="0"/>
              <a:t> </a:t>
            </a:r>
            <a:r>
              <a:rPr lang="en-US" dirty="0" err="1"/>
              <a:t>vanaf</a:t>
            </a:r>
            <a:r>
              <a:rPr lang="en-US" dirty="0"/>
              <a:t> de command line  (CLI)</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38</a:t>
            </a:fld>
            <a:endParaRPr lang="nl-NL"/>
          </a:p>
        </p:txBody>
      </p:sp>
    </p:spTree>
    <p:extLst>
      <p:ext uri="{BB962C8B-B14F-4D97-AF65-F5344CB8AC3E}">
        <p14:creationId xmlns:p14="http://schemas.microsoft.com/office/powerpoint/2010/main" val="2437034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39</a:t>
            </a:fld>
            <a:endParaRPr lang="nl-NL"/>
          </a:p>
        </p:txBody>
      </p:sp>
    </p:spTree>
    <p:extLst>
      <p:ext uri="{BB962C8B-B14F-4D97-AF65-F5344CB8AC3E}">
        <p14:creationId xmlns:p14="http://schemas.microsoft.com/office/powerpoint/2010/main" val="1920579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newly generated app contains the source files for a root module, with a root component and template. Each app has a </a:t>
            </a:r>
            <a:r>
              <a:rPr lang="en-US" dirty="0" err="1"/>
              <a:t>src</a:t>
            </a:r>
            <a:r>
              <a:rPr lang="en-US" sz="1200" b="0" i="0" kern="1200" dirty="0">
                <a:solidFill>
                  <a:schemeClr val="tx1"/>
                </a:solidFill>
                <a:effectLst/>
                <a:latin typeface="+mn-lt"/>
                <a:ea typeface="+mn-ea"/>
                <a:cs typeface="+mn-cs"/>
              </a:rPr>
              <a:t> folder that contains the logic, data, and assets.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40</a:t>
            </a:fld>
            <a:endParaRPr lang="nl-NL"/>
          </a:p>
        </p:txBody>
      </p:sp>
    </p:spTree>
    <p:extLst>
      <p:ext uri="{BB962C8B-B14F-4D97-AF65-F5344CB8AC3E}">
        <p14:creationId xmlns:p14="http://schemas.microsoft.com/office/powerpoint/2010/main" val="2562084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b="1" dirty="0"/>
          </a:p>
          <a:p>
            <a:r>
              <a:rPr lang="en-US" b="1" dirty="0"/>
              <a:t>ng serve</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When you use the </a:t>
            </a:r>
            <a:r>
              <a:rPr lang="en-US" sz="1200" b="0" i="0" u="none" strike="noStrike" kern="1200" dirty="0">
                <a:solidFill>
                  <a:schemeClr val="tx1"/>
                </a:solidFill>
                <a:effectLst/>
                <a:latin typeface="+mn-lt"/>
                <a:ea typeface="+mn-ea"/>
                <a:cs typeface="+mn-cs"/>
                <a:hlinkClick r:id="rId4"/>
              </a:rPr>
              <a:t>ng serve</a:t>
            </a:r>
            <a:r>
              <a:rPr lang="en-US" sz="1200" b="0" i="0" kern="1200" dirty="0">
                <a:solidFill>
                  <a:schemeClr val="tx1"/>
                </a:solidFill>
                <a:effectLst/>
                <a:latin typeface="+mn-lt"/>
                <a:ea typeface="+mn-ea"/>
                <a:cs typeface="+mn-cs"/>
              </a:rPr>
              <a:t> command to build an app and serve it locally, the server automatically rebuilds the app and reloads the page when you change any of the source files.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41</a:t>
            </a:fld>
            <a:endParaRPr lang="nl-NL"/>
          </a:p>
        </p:txBody>
      </p:sp>
    </p:spTree>
    <p:extLst>
      <p:ext uri="{BB962C8B-B14F-4D97-AF65-F5344CB8AC3E}">
        <p14:creationId xmlns:p14="http://schemas.microsoft.com/office/powerpoint/2010/main" val="551199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scotch.io</a:t>
            </a:r>
            <a:r>
              <a:rPr lang="en-US" dirty="0"/>
              <a:t>/tutorials/use-the-angular-cli-for-faster-angular-2-projects</a:t>
            </a:r>
          </a:p>
        </p:txBody>
      </p:sp>
      <p:sp>
        <p:nvSpPr>
          <p:cNvPr id="4" name="Slide Number Placeholder 3"/>
          <p:cNvSpPr>
            <a:spLocks noGrp="1"/>
          </p:cNvSpPr>
          <p:nvPr>
            <p:ph type="sldNum" sz="quarter" idx="10"/>
          </p:nvPr>
        </p:nvSpPr>
        <p:spPr/>
        <p:txBody>
          <a:bodyPr/>
          <a:lstStyle/>
          <a:p>
            <a:fld id="{59C059BC-4998-4873-8F2D-C8268E612536}" type="slidenum">
              <a:rPr lang="nl-NL" smtClean="0"/>
              <a:t>43</a:t>
            </a:fld>
            <a:endParaRPr lang="nl-NL"/>
          </a:p>
        </p:txBody>
      </p:sp>
    </p:spTree>
    <p:extLst>
      <p:ext uri="{BB962C8B-B14F-4D97-AF65-F5344CB8AC3E}">
        <p14:creationId xmlns:p14="http://schemas.microsoft.com/office/powerpoint/2010/main" val="376252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04985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3867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4082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0" dirty="0" err="1">
                <a:latin typeface="Arial"/>
                <a:cs typeface="Arial"/>
              </a:rPr>
              <a:t>Snelhei</a:t>
            </a:r>
            <a:r>
              <a:rPr lang="en-US" sz="1200" spc="-15" dirty="0" err="1">
                <a:latin typeface="Arial"/>
                <a:cs typeface="Arial"/>
              </a:rPr>
              <a:t>d</a:t>
            </a:r>
            <a:r>
              <a:rPr lang="en-US" sz="1200" spc="10" dirty="0">
                <a:latin typeface="Arial"/>
                <a:cs typeface="Arial"/>
              </a:rPr>
              <a:t> </a:t>
            </a:r>
            <a:r>
              <a:rPr lang="en-US" sz="1200" spc="-20" dirty="0">
                <a:latin typeface="Arial"/>
                <a:cs typeface="Arial"/>
              </a:rPr>
              <a:t>renderin</a:t>
            </a:r>
            <a:r>
              <a:rPr lang="en-US" sz="1200" spc="-15" dirty="0">
                <a:latin typeface="Arial"/>
                <a:cs typeface="Arial"/>
              </a:rPr>
              <a:t>g</a:t>
            </a:r>
            <a:r>
              <a:rPr lang="en-US" sz="1200" spc="10" dirty="0">
                <a:latin typeface="Arial"/>
                <a:cs typeface="Arial"/>
              </a:rPr>
              <a:t> </a:t>
            </a:r>
            <a:r>
              <a:rPr lang="en-US" sz="1200" spc="-20" dirty="0">
                <a:latin typeface="Arial"/>
                <a:cs typeface="Arial"/>
              </a:rPr>
              <a:t>&amp;</a:t>
            </a:r>
            <a:r>
              <a:rPr lang="en-US" sz="1200" spc="-5" dirty="0">
                <a:latin typeface="Arial"/>
                <a:cs typeface="Arial"/>
              </a:rPr>
              <a:t> </a:t>
            </a:r>
            <a:r>
              <a:rPr lang="en-US" sz="1200" spc="-20" dirty="0">
                <a:latin typeface="Arial"/>
                <a:cs typeface="Arial"/>
              </a:rPr>
              <a:t>performance</a:t>
            </a:r>
            <a:endParaRPr lang="en-US" sz="1200" dirty="0">
              <a:latin typeface="Arial"/>
              <a:cs typeface="Arial"/>
            </a:endParaRPr>
          </a:p>
          <a:p>
            <a:endParaRPr dirty="0"/>
          </a:p>
        </p:txBody>
      </p:sp>
    </p:spTree>
    <p:extLst>
      <p:ext uri="{BB962C8B-B14F-4D97-AF65-F5344CB8AC3E}">
        <p14:creationId xmlns:p14="http://schemas.microsoft.com/office/powerpoint/2010/main" val="3562426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202778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a:t>TypeScript</a:t>
            </a:r>
            <a:r>
              <a:rPr lang="nl-NL" b="1" i="1" dirty="0"/>
              <a:t> en </a:t>
            </a:r>
            <a:r>
              <a:rPr lang="nl-NL" b="1" i="1" dirty="0" err="1"/>
              <a:t>Angular</a:t>
            </a:r>
            <a:r>
              <a:rPr lang="nl-NL" b="1" i="1" baseline="0" dirty="0"/>
              <a:t> 2 gaan hand in hand</a:t>
            </a:r>
            <a:r>
              <a:rPr lang="nl-NL" b="1" i="1" dirty="0"/>
              <a:t>.</a:t>
            </a:r>
            <a:r>
              <a:rPr lang="nl-NL" dirty="0"/>
              <a:t> </a:t>
            </a:r>
            <a:r>
              <a:rPr lang="nl-NL" b="1" i="1" dirty="0" err="1"/>
              <a:t>TypeScript</a:t>
            </a:r>
            <a:r>
              <a:rPr lang="nl-NL" b="1" i="1" baseline="0" dirty="0"/>
              <a:t> is een </a:t>
            </a:r>
            <a:r>
              <a:rPr lang="nl-NL" b="1" i="1" u="sng" baseline="0" dirty="0" err="1"/>
              <a:t>typed</a:t>
            </a:r>
            <a:r>
              <a:rPr lang="nl-NL" b="1" i="1" u="sng" baseline="0" dirty="0"/>
              <a:t> </a:t>
            </a:r>
            <a:r>
              <a:rPr lang="nl-NL" b="1" i="1" u="sng" baseline="0" dirty="0" err="1"/>
              <a:t>superset</a:t>
            </a:r>
            <a:r>
              <a:rPr lang="nl-NL" b="1" i="1" u="sng" baseline="0" dirty="0"/>
              <a:t> </a:t>
            </a:r>
            <a:r>
              <a:rPr lang="nl-NL" b="1" i="1" baseline="0" dirty="0"/>
              <a:t>van </a:t>
            </a:r>
            <a:r>
              <a:rPr lang="nl-NL" b="1" i="1" baseline="0" dirty="0" err="1"/>
              <a:t>JavaScript</a:t>
            </a:r>
            <a:endParaRPr lang="nl-NL" b="1" i="1"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a:t>Component</a:t>
            </a:r>
            <a:r>
              <a:rPr lang="nl-NL" b="1" i="1" baseline="0" dirty="0"/>
              <a:t> </a:t>
            </a:r>
            <a:r>
              <a:rPr lang="nl-NL" b="1" i="1" baseline="0" dirty="0" err="1"/>
              <a:t>based</a:t>
            </a:r>
            <a:r>
              <a:rPr lang="nl-NL" b="1" i="1" baseline="0" dirty="0"/>
              <a:t> </a:t>
            </a:r>
            <a:r>
              <a:rPr lang="nl-NL" b="1" i="1" baseline="0" dirty="0">
                <a:sym typeface="Wingdings" panose="05000000000000000000" pitchFamily="2" charset="2"/>
              </a:rPr>
              <a:t> I</a:t>
            </a:r>
            <a:r>
              <a:rPr lang="nl-NL" b="1" i="1" baseline="0" dirty="0"/>
              <a:t>s </a:t>
            </a:r>
            <a:r>
              <a:rPr lang="nl-NL" b="1" i="1" u="sng" baseline="0" dirty="0"/>
              <a:t>herbruikbare</a:t>
            </a:r>
            <a:r>
              <a:rPr lang="nl-NL" b="1" i="1" baseline="0" dirty="0"/>
              <a:t> logica die je toevoegt aan je </a:t>
            </a:r>
            <a:r>
              <a:rPr lang="nl-NL" b="1" i="1" baseline="0" dirty="0" err="1"/>
              <a:t>html-pagina</a:t>
            </a:r>
            <a:r>
              <a:rPr lang="nl-NL" b="1" i="1" baseline="0" dirty="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a:t>Performance  beter!</a:t>
            </a:r>
            <a:r>
              <a:rPr lang="nl-NL" b="1" baseline="0" dirty="0"/>
              <a:t> </a:t>
            </a:r>
            <a:r>
              <a:rPr lang="nl-NL" b="1" baseline="0" dirty="0">
                <a:sym typeface="Wingdings" panose="05000000000000000000" pitchFamily="2" charset="2"/>
              </a:rPr>
              <a:t></a:t>
            </a:r>
            <a:r>
              <a:rPr lang="nl-NL" b="1" baseline="0" dirty="0"/>
              <a:t> </a:t>
            </a:r>
            <a:r>
              <a:rPr lang="nl-NL" b="1" i="1" baseline="0" dirty="0"/>
              <a:t>Betere/</a:t>
            </a:r>
            <a:r>
              <a:rPr lang="nl-NL" b="1" i="1" baseline="0" dirty="0" err="1"/>
              <a:t>efficientere</a:t>
            </a:r>
            <a:r>
              <a:rPr lang="nl-NL" b="1" i="1" baseline="0" dirty="0"/>
              <a:t> structuur</a:t>
            </a:r>
            <a:r>
              <a:rPr lang="nl-NL" b="0" i="0" baseline="0" dirty="0"/>
              <a:t>: </a:t>
            </a:r>
            <a:r>
              <a:rPr lang="nl-NL" b="0" i="0" baseline="0" dirty="0" err="1"/>
              <a:t>Angular</a:t>
            </a:r>
            <a:r>
              <a:rPr lang="nl-NL" b="0" i="0" baseline="0" dirty="0"/>
              <a:t> 2 </a:t>
            </a:r>
            <a:r>
              <a:rPr lang="nl-NL" b="0" i="0" baseline="0" dirty="0" err="1"/>
              <a:t>Apps</a:t>
            </a:r>
            <a:r>
              <a:rPr lang="nl-NL" b="0" i="0" baseline="0" dirty="0"/>
              <a:t> zijn opgebouwd volgens een boomstructuur.</a:t>
            </a:r>
            <a:endParaRPr lang="nl-NL" b="0" baseline="0" dirty="0"/>
          </a:p>
          <a:p>
            <a:pPr marL="228600" indent="-228600">
              <a:buAutoNum type="arabicPeriod" startAt="4"/>
            </a:pPr>
            <a:r>
              <a:rPr lang="nl-NL" b="1" dirty="0"/>
              <a:t>Geen $Scope </a:t>
            </a:r>
            <a:r>
              <a:rPr lang="nl-NL" b="1" dirty="0">
                <a:sym typeface="Wingdings" panose="05000000000000000000" pitchFamily="2" charset="2"/>
              </a:rPr>
              <a:t></a:t>
            </a:r>
            <a:r>
              <a:rPr lang="nl-NL" b="1" baseline="0" dirty="0"/>
              <a:t> Geen gezamenlijk gebruik van de Scope. </a:t>
            </a:r>
            <a:r>
              <a:rPr lang="nl-NL" b="0" i="0" baseline="0" dirty="0"/>
              <a:t>C</a:t>
            </a:r>
            <a:r>
              <a:rPr lang="nl-NL" baseline="0" dirty="0"/>
              <a:t>omponenten zijn </a:t>
            </a:r>
            <a:r>
              <a:rPr lang="nl-NL" u="sng" baseline="0" dirty="0"/>
              <a:t>niet</a:t>
            </a:r>
            <a:r>
              <a:rPr lang="nl-NL" baseline="0" dirty="0"/>
              <a:t> meer gekoppeld aan elkaar middels $Scope.</a:t>
            </a:r>
            <a:endParaRPr lang="nl-NL" b="1" dirty="0"/>
          </a:p>
          <a:p>
            <a:pPr marL="228600" indent="-228600">
              <a:buAutoNum type="arabicPeriod" startAt="6"/>
            </a:pPr>
            <a:r>
              <a:rPr lang="nl-NL" b="1" dirty="0"/>
              <a:t>DI</a:t>
            </a:r>
            <a:r>
              <a:rPr lang="nl-NL" dirty="0"/>
              <a:t> – Wordt gebruik gemaakt</a:t>
            </a:r>
            <a:r>
              <a:rPr lang="nl-NL" baseline="0" dirty="0"/>
              <a:t> van</a:t>
            </a:r>
            <a:r>
              <a:rPr lang="nl-NL" dirty="0"/>
              <a:t> interfaces (niet van concrete implementaties)</a:t>
            </a:r>
          </a:p>
          <a:p>
            <a:pPr marL="228600" indent="-228600">
              <a:buAutoNum type="arabicPeriod" startAt="6"/>
            </a:pPr>
            <a:r>
              <a:rPr lang="nl-NL" b="1" dirty="0"/>
              <a:t>IDE</a:t>
            </a:r>
            <a:r>
              <a:rPr lang="nl-NL" dirty="0"/>
              <a:t> </a:t>
            </a:r>
            <a:r>
              <a:rPr lang="nl-NL" dirty="0">
                <a:sym typeface="Wingdings" panose="05000000000000000000" pitchFamily="2" charset="2"/>
              </a:rPr>
              <a:t> </a:t>
            </a:r>
            <a:r>
              <a:rPr lang="nl-NL" b="1" u="sng" dirty="0" err="1">
                <a:sym typeface="Wingdings" panose="05000000000000000000" pitchFamily="2" charset="2"/>
              </a:rPr>
              <a:t>refactoring</a:t>
            </a:r>
            <a:r>
              <a:rPr lang="nl-NL" dirty="0">
                <a:sym typeface="Wingdings" panose="05000000000000000000" pitchFamily="2" charset="2"/>
              </a:rPr>
              <a:t> +</a:t>
            </a:r>
            <a:r>
              <a:rPr lang="nl-NL" baseline="0" dirty="0">
                <a:sym typeface="Wingdings" panose="05000000000000000000" pitchFamily="2" charset="2"/>
              </a:rPr>
              <a:t> </a:t>
            </a:r>
            <a:r>
              <a:rPr lang="nl-NL" baseline="0" dirty="0" err="1">
                <a:sym typeface="Wingdings" panose="05000000000000000000" pitchFamily="2" charset="2"/>
              </a:rPr>
              <a:t>autocompletion</a:t>
            </a:r>
            <a:r>
              <a:rPr lang="nl-NL" baseline="0" dirty="0">
                <a:sym typeface="Wingdings" panose="05000000000000000000" pitchFamily="2" charset="2"/>
              </a:rPr>
              <a:t> + type error op compilatie en </a:t>
            </a:r>
            <a:r>
              <a:rPr lang="nl-NL" baseline="0" dirty="0" err="1">
                <a:sym typeface="Wingdings" panose="05000000000000000000" pitchFamily="2" charset="2"/>
              </a:rPr>
              <a:t>runtime</a:t>
            </a:r>
            <a:r>
              <a:rPr lang="nl-NL" baseline="0" dirty="0">
                <a:sym typeface="Wingdings" panose="05000000000000000000" pitchFamily="2" charset="2"/>
              </a:rPr>
              <a:t> </a:t>
            </a:r>
            <a:r>
              <a:rPr lang="nl-NL" baseline="0" dirty="0" err="1">
                <a:sym typeface="Wingdings" panose="05000000000000000000" pitchFamily="2" charset="2"/>
              </a:rPr>
              <a:t>nivo</a:t>
            </a:r>
            <a:endParaRPr lang="nl-NL" dirty="0"/>
          </a:p>
          <a:p>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 Gezamenlijk gebruik van $scope door meerdere controllers </a:t>
            </a:r>
            <a:r>
              <a:rPr lang="nl-NL" dirty="0">
                <a:sym typeface="Wingdings" panose="05000000000000000000" pitchFamily="2" charset="2"/>
              </a:rPr>
              <a:t> controller</a:t>
            </a:r>
            <a:r>
              <a:rPr lang="nl-NL" baseline="0" dirty="0">
                <a:sym typeface="Wingdings" panose="05000000000000000000" pitchFamily="2" charset="2"/>
              </a:rPr>
              <a:t> kunnen niet afzonderlijk getest worden.</a:t>
            </a:r>
            <a:endParaRPr lang="nl-NL" dirty="0"/>
          </a:p>
          <a:p>
            <a:pPr marL="0" indent="0">
              <a:buNone/>
            </a:pPr>
            <a:r>
              <a:rPr lang="nl-NL" b="1" dirty="0"/>
              <a:t>Problemen met scope in controller:</a:t>
            </a:r>
          </a:p>
          <a:p>
            <a:pPr>
              <a:buFontTx/>
              <a:buChar char="-"/>
            </a:pPr>
            <a:r>
              <a:rPr lang="nl-NL" dirty="0"/>
              <a:t>Niet makkelijk te testen</a:t>
            </a:r>
          </a:p>
          <a:p>
            <a:pPr>
              <a:buFontTx/>
              <a:buChar char="-"/>
            </a:pPr>
            <a:r>
              <a:rPr lang="nl-NL" dirty="0"/>
              <a:t>Controller is gekoppeld aan $scope</a:t>
            </a:r>
          </a:p>
          <a:p>
            <a:pPr>
              <a:buFontTx/>
              <a:buChar char="-"/>
            </a:pPr>
            <a:r>
              <a:rPr lang="nl-NL" dirty="0"/>
              <a:t>Controller niet herbruikbaar</a:t>
            </a:r>
          </a:p>
          <a:p>
            <a:pPr>
              <a:buFontTx/>
              <a:buChar char="-"/>
            </a:pPr>
            <a:r>
              <a:rPr lang="nl-NL" dirty="0"/>
              <a:t>Controller moeilijk te onderhouden</a:t>
            </a:r>
          </a:p>
          <a:p>
            <a:pPr>
              <a:buFontTx/>
              <a:buChar char="-"/>
            </a:pPr>
            <a:r>
              <a:rPr lang="nl-NL" dirty="0"/>
              <a:t>Gezamenlijk gebruik van $scope door meerdere controllers </a:t>
            </a:r>
          </a:p>
          <a:p>
            <a:pPr>
              <a:buFontTx/>
              <a:buNone/>
            </a:pPr>
            <a:r>
              <a:rPr lang="nl-NL" dirty="0"/>
              <a:t>-</a:t>
            </a:r>
            <a:r>
              <a:rPr lang="nl-NL" baseline="0" dirty="0"/>
              <a:t> Scope kan je niet migreren</a:t>
            </a:r>
            <a:endParaRPr lang="nl-NL" dirty="0"/>
          </a:p>
          <a:p>
            <a:pPr>
              <a:buFontTx/>
              <a:buChar char="-"/>
            </a:pP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17</a:t>
            </a:fld>
            <a:endParaRPr lang="nl-NL"/>
          </a:p>
        </p:txBody>
      </p:sp>
    </p:spTree>
    <p:extLst>
      <p:ext uri="{BB962C8B-B14F-4D97-AF65-F5344CB8AC3E}">
        <p14:creationId xmlns:p14="http://schemas.microsoft.com/office/powerpoint/2010/main" val="224957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Waarom</a:t>
            </a:r>
            <a:r>
              <a:rPr lang="en-US" dirty="0"/>
              <a:t> </a:t>
            </a:r>
            <a:r>
              <a:rPr lang="en-US" dirty="0" err="1"/>
              <a:t>TypeScript</a:t>
            </a:r>
            <a:r>
              <a:rPr lang="en-US" dirty="0"/>
              <a:t>?</a:t>
            </a:r>
          </a:p>
          <a:p>
            <a:r>
              <a:rPr lang="en-US" dirty="0" err="1"/>
              <a:t>TypeScript</a:t>
            </a:r>
            <a:r>
              <a:rPr lang="en-US" dirty="0"/>
              <a:t> is superset of ES6 </a:t>
            </a:r>
            <a:r>
              <a:rPr lang="en-US" dirty="0" err="1"/>
              <a:t>en</a:t>
            </a:r>
            <a:r>
              <a:rPr lang="en-US" dirty="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ES = Standaard specificatie van </a:t>
            </a:r>
            <a:r>
              <a:rPr lang="nl-NL" dirty="0" err="1"/>
              <a:t>JavaScript</a:t>
            </a:r>
            <a:endParaRPr lang="nl-NL" dirty="0"/>
          </a:p>
          <a:p>
            <a:r>
              <a:rPr lang="en-US" dirty="0"/>
              <a:t>ES6 = de </a:t>
            </a:r>
            <a:r>
              <a:rPr lang="en-US" dirty="0" err="1"/>
              <a:t>nieuwste</a:t>
            </a:r>
            <a:r>
              <a:rPr lang="en-US" dirty="0"/>
              <a:t> </a:t>
            </a:r>
            <a:r>
              <a:rPr lang="en-US" dirty="0" err="1"/>
              <a:t>specificatie</a:t>
            </a:r>
            <a:r>
              <a:rPr lang="en-US" dirty="0"/>
              <a:t> van </a:t>
            </a:r>
            <a:r>
              <a:rPr lang="en-US" dirty="0" err="1"/>
              <a:t>Javascript</a:t>
            </a:r>
            <a:r>
              <a:rPr lang="en-US" dirty="0"/>
              <a:t>, maar </a:t>
            </a:r>
            <a:r>
              <a:rPr lang="en-US" dirty="0" err="1"/>
              <a:t>wordt</a:t>
            </a:r>
            <a:r>
              <a:rPr lang="en-US" dirty="0"/>
              <a:t> nog </a:t>
            </a:r>
            <a:r>
              <a:rPr lang="en-US" dirty="0" err="1"/>
              <a:t>niet</a:t>
            </a:r>
            <a:r>
              <a:rPr lang="en-US" dirty="0"/>
              <a:t> </a:t>
            </a:r>
            <a:r>
              <a:rPr lang="en-US" dirty="0" err="1"/>
              <a:t>ondersteund</a:t>
            </a:r>
            <a:r>
              <a:rPr lang="en-US" dirty="0"/>
              <a:t> in </a:t>
            </a:r>
            <a:r>
              <a:rPr lang="en-US" dirty="0" err="1"/>
              <a:t>alle</a:t>
            </a:r>
            <a:r>
              <a:rPr lang="en-US" baseline="0" dirty="0"/>
              <a:t> </a:t>
            </a:r>
            <a:r>
              <a:rPr lang="en-US" dirty="0"/>
              <a:t>browsers.</a:t>
            </a:r>
          </a:p>
          <a:p>
            <a:r>
              <a:rPr lang="en-US" dirty="0"/>
              <a:t>ES5 is</a:t>
            </a:r>
            <a:r>
              <a:rPr lang="en-US" baseline="0" dirty="0"/>
              <a:t> de </a:t>
            </a:r>
            <a:r>
              <a:rPr lang="en-US" baseline="0" dirty="0" err="1"/>
              <a:t>huidige</a:t>
            </a:r>
            <a:r>
              <a:rPr lang="en-US" baseline="0" dirty="0"/>
              <a:t> </a:t>
            </a:r>
            <a:r>
              <a:rPr lang="en-US" baseline="0" dirty="0" err="1"/>
              <a:t>standaard</a:t>
            </a:r>
            <a:r>
              <a:rPr lang="en-US" baseline="0" dirty="0"/>
              <a:t> </a:t>
            </a:r>
            <a:r>
              <a:rPr lang="en-US" baseline="0" dirty="0" err="1"/>
              <a:t>voor</a:t>
            </a:r>
            <a:r>
              <a:rPr lang="en-US" baseline="0" dirty="0"/>
              <a:t> </a:t>
            </a:r>
            <a:r>
              <a:rPr lang="en-US" baseline="0" dirty="0" err="1"/>
              <a:t>javascript</a:t>
            </a:r>
            <a:r>
              <a:rPr lang="en-US" baseline="0" dirty="0"/>
              <a:t> </a:t>
            </a:r>
            <a:r>
              <a:rPr lang="en-US" baseline="0" dirty="0" err="1"/>
              <a:t>en</a:t>
            </a:r>
            <a:r>
              <a:rPr lang="en-US" baseline="0" dirty="0"/>
              <a:t> </a:t>
            </a:r>
            <a:r>
              <a:rPr lang="en-US" baseline="0" dirty="0" err="1"/>
              <a:t>wordt</a:t>
            </a:r>
            <a:r>
              <a:rPr lang="en-US" baseline="0" dirty="0"/>
              <a:t> </a:t>
            </a:r>
            <a:r>
              <a:rPr lang="en-US" baseline="0" dirty="0" err="1"/>
              <a:t>ondersteund</a:t>
            </a:r>
            <a:r>
              <a:rPr lang="en-US" baseline="0" dirty="0"/>
              <a:t> in de browsers</a:t>
            </a:r>
            <a:r>
              <a:rPr lang="en-US" dirty="0"/>
              <a:t>.</a:t>
            </a:r>
          </a:p>
          <a:p>
            <a:r>
              <a:rPr lang="en-US" b="1" dirty="0"/>
              <a:t>TypeScript </a:t>
            </a:r>
            <a:r>
              <a:rPr lang="en-US" dirty="0" err="1"/>
              <a:t>wordt</a:t>
            </a:r>
            <a:r>
              <a:rPr lang="en-US" dirty="0"/>
              <a:t> </a:t>
            </a:r>
            <a:r>
              <a:rPr lang="en-US" dirty="0" err="1"/>
              <a:t>vertaald</a:t>
            </a:r>
            <a:r>
              <a:rPr lang="en-US" dirty="0"/>
              <a:t> </a:t>
            </a:r>
            <a:r>
              <a:rPr lang="en-US" dirty="0" err="1"/>
              <a:t>naar</a:t>
            </a:r>
            <a:r>
              <a:rPr lang="en-US" dirty="0"/>
              <a:t> </a:t>
            </a:r>
            <a:r>
              <a:rPr lang="en-US" b="1" dirty="0"/>
              <a:t>ES5</a:t>
            </a:r>
            <a:r>
              <a:rPr lang="en-US" dirty="0"/>
              <a:t>  (</a:t>
            </a:r>
            <a:r>
              <a:rPr lang="en-US" dirty="0" err="1"/>
              <a:t>Middels</a:t>
            </a:r>
            <a:r>
              <a:rPr lang="en-US" dirty="0"/>
              <a:t> </a:t>
            </a:r>
            <a:r>
              <a:rPr lang="en-US" dirty="0" err="1"/>
              <a:t>een</a:t>
            </a:r>
            <a:r>
              <a:rPr lang="en-US" dirty="0"/>
              <a:t> </a:t>
            </a:r>
            <a:r>
              <a:rPr lang="en-US" b="1" dirty="0" err="1"/>
              <a:t>Transpiler</a:t>
            </a:r>
            <a:r>
              <a:rPr lang="en-US" dirty="0"/>
              <a:t>)</a:t>
            </a:r>
            <a:r>
              <a:rPr lang="en-US" b="1" dirty="0"/>
              <a:t>.</a:t>
            </a:r>
          </a:p>
          <a:p>
            <a:endParaRPr lang="en-US" b="1" dirty="0"/>
          </a:p>
          <a:p>
            <a:r>
              <a:rPr lang="en-US" b="1" dirty="0"/>
              <a:t>TypeScript = </a:t>
            </a:r>
            <a:r>
              <a:rPr lang="en-US" b="1" dirty="0" err="1"/>
              <a:t>Annotaties</a:t>
            </a:r>
            <a:r>
              <a:rPr lang="en-US" b="1" dirty="0"/>
              <a:t> + Types + Interfaces + ES6</a:t>
            </a:r>
          </a:p>
          <a:p>
            <a:endParaRPr lang="en-US" b="1" dirty="0"/>
          </a:p>
          <a:p>
            <a:r>
              <a:rPr lang="en-US" b="1" dirty="0"/>
              <a:t>-----------------</a:t>
            </a:r>
          </a:p>
          <a:p>
            <a:endParaRPr lang="en-US" b="1" dirty="0"/>
          </a:p>
          <a:p>
            <a:r>
              <a:rPr lang="nl-NL" dirty="0" err="1"/>
              <a:t>TypeScript</a:t>
            </a:r>
            <a:r>
              <a:rPr lang="nl-NL" dirty="0"/>
              <a:t> is van Microsoft.</a:t>
            </a:r>
          </a:p>
          <a:p>
            <a:r>
              <a:rPr lang="nl-NL" dirty="0"/>
              <a:t>Javascript is geschreven conform ES5</a:t>
            </a:r>
          </a:p>
          <a:p>
            <a:endParaRPr lang="en-US"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19</a:t>
            </a:fld>
            <a:endParaRPr lang="nl-NL"/>
          </a:p>
        </p:txBody>
      </p:sp>
    </p:spTree>
    <p:extLst>
      <p:ext uri="{BB962C8B-B14F-4D97-AF65-F5344CB8AC3E}">
        <p14:creationId xmlns:p14="http://schemas.microsoft.com/office/powerpoint/2010/main" val="3931634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08-06-20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08-06-20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08-06-20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8D85ED0-D969-ED43-8D22-10E710C4C4FD}" type="datetime1">
              <a:rPr lang="en-US" smtClean="0"/>
              <a:t>6/8/20</a:t>
            </a:fld>
            <a:endParaRPr lang="en-US"/>
          </a:p>
        </p:txBody>
      </p:sp>
      <p:sp>
        <p:nvSpPr>
          <p:cNvPr id="4" name="Holder 4"/>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86373"/>
            <a:fld id="{81D60167-4931-47E6-BA6A-407CBD079E47}" type="slidenum">
              <a:rPr lang="en-US" spc="-9" smtClean="0"/>
              <a:pPr marL="86373"/>
              <a:t>‹#›</a:t>
            </a:fld>
            <a:endParaRPr lang="en-US" spc="-9" dirty="0"/>
          </a:p>
        </p:txBody>
      </p:sp>
    </p:spTree>
    <p:extLst>
      <p:ext uri="{BB962C8B-B14F-4D97-AF65-F5344CB8AC3E}">
        <p14:creationId xmlns:p14="http://schemas.microsoft.com/office/powerpoint/2010/main" val="65472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08-06-20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08-06-20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08-06-20</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9379F80A-5E69-4003-A4CA-EECDF3CD699D}" type="datetimeFigureOut">
              <a:rPr lang="nl-NL" smtClean="0"/>
              <a:t>08-06-20</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9379F80A-5E69-4003-A4CA-EECDF3CD699D}" type="datetimeFigureOut">
              <a:rPr lang="nl-NL" smtClean="0"/>
              <a:t>08-06-20</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08-06-20</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08-06-20</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08-06-20</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08-06-20</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337</a:t>
            </a:r>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
        <p:nvSpPr>
          <p:cNvPr id="5" name="Rectangle 4">
            <a:extLst>
              <a:ext uri="{FF2B5EF4-FFF2-40B4-BE49-F238E27FC236}">
                <a16:creationId xmlns:a16="http://schemas.microsoft.com/office/drawing/2014/main" id="{B1BC730D-257C-D747-A967-95BE06D6FAB9}"/>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7D60D042-6995-6348-A7D7-29AABD42B4A5}"/>
              </a:ext>
            </a:extLst>
          </p:cNvPr>
          <p:cNvSpPr/>
          <p:nvPr/>
        </p:nvSpPr>
        <p:spPr>
          <a:xfrm>
            <a:off x="5977217" y="3244334"/>
            <a:ext cx="237566" cy="369332"/>
          </a:xfrm>
          <a:prstGeom prst="rect">
            <a:avLst/>
          </a:prstGeom>
        </p:spPr>
        <p:txBody>
          <a:bodyPr wrap="none">
            <a:spAutoFit/>
          </a:bodyPr>
          <a:lstStyle/>
          <a:p>
            <a:r>
              <a:rPr lang="en-US" dirty="0"/>
              <a:t> </a:t>
            </a:r>
          </a:p>
        </p:txBody>
      </p:sp>
      <p:sp>
        <p:nvSpPr>
          <p:cNvPr id="7" name="Rectangle 6">
            <a:extLst>
              <a:ext uri="{FF2B5EF4-FFF2-40B4-BE49-F238E27FC236}">
                <a16:creationId xmlns:a16="http://schemas.microsoft.com/office/drawing/2014/main" id="{70F39B0D-A4F9-BB4D-88B1-A301C6176967}"/>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34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2942" y="1369190"/>
            <a:ext cx="2141194" cy="889941"/>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6543626" y="1369190"/>
            <a:ext cx="2175117" cy="1126885"/>
          </a:xfrm>
          <a:prstGeom prst="rect">
            <a:avLst/>
          </a:prstGeom>
          <a:blipFill>
            <a:blip r:embed="rId4" cstate="print"/>
            <a:stretch>
              <a:fillRect/>
            </a:stretch>
          </a:blipFill>
        </p:spPr>
        <p:txBody>
          <a:bodyPr wrap="square" lIns="0" tIns="0" rIns="0" bIns="0" rtlCol="0"/>
          <a:lstStyle/>
          <a:p>
            <a:endParaRPr sz="1632"/>
          </a:p>
        </p:txBody>
      </p:sp>
      <p:sp>
        <p:nvSpPr>
          <p:cNvPr id="4" name="object 4"/>
          <p:cNvSpPr/>
          <p:nvPr/>
        </p:nvSpPr>
        <p:spPr>
          <a:xfrm>
            <a:off x="3271029" y="3552694"/>
            <a:ext cx="6653571" cy="1609938"/>
          </a:xfrm>
          <a:prstGeom prst="rect">
            <a:avLst/>
          </a:prstGeom>
          <a:blipFill>
            <a:blip r:embed="rId5"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577209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gn="ctr">
              <a:lnSpc>
                <a:spcPct val="100000"/>
              </a:lnSpc>
            </a:pPr>
            <a:r>
              <a:rPr b="1" spc="9" dirty="0">
                <a:solidFill>
                  <a:srgbClr val="C00000"/>
                </a:solidFill>
              </a:rPr>
              <a:t>Angular</a:t>
            </a:r>
            <a:r>
              <a:rPr b="1" spc="258" dirty="0">
                <a:solidFill>
                  <a:srgbClr val="C00000"/>
                </a:solidFill>
                <a:latin typeface="Times New Roman"/>
                <a:cs typeface="Times New Roman"/>
              </a:rPr>
              <a:t> </a:t>
            </a:r>
            <a:r>
              <a:rPr lang="nl-NL" b="1" spc="14" dirty="0" err="1">
                <a:solidFill>
                  <a:srgbClr val="C00000"/>
                </a:solidFill>
              </a:rPr>
              <a:t>characteristics</a:t>
            </a:r>
            <a:endParaRPr b="1" spc="14" dirty="0">
              <a:solidFill>
                <a:srgbClr val="C00000"/>
              </a:solidFill>
            </a:endParaRPr>
          </a:p>
        </p:txBody>
      </p:sp>
      <p:sp>
        <p:nvSpPr>
          <p:cNvPr id="3" name="object 3"/>
          <p:cNvSpPr/>
          <p:nvPr/>
        </p:nvSpPr>
        <p:spPr>
          <a:xfrm>
            <a:off x="7370291" y="2754264"/>
            <a:ext cx="2048187" cy="2077554"/>
          </a:xfrm>
          <a:custGeom>
            <a:avLst/>
            <a:gdLst/>
            <a:ahLst/>
            <a:cxnLst/>
            <a:rect l="l" t="t" r="r" b="b"/>
            <a:pathLst>
              <a:path w="2258695" h="2291079">
                <a:moveTo>
                  <a:pt x="2253995" y="0"/>
                </a:moveTo>
                <a:lnTo>
                  <a:pt x="4571" y="0"/>
                </a:lnTo>
                <a:lnTo>
                  <a:pt x="0" y="4571"/>
                </a:lnTo>
                <a:lnTo>
                  <a:pt x="0" y="2285993"/>
                </a:lnTo>
                <a:lnTo>
                  <a:pt x="4571" y="2290565"/>
                </a:lnTo>
                <a:lnTo>
                  <a:pt x="2253995" y="2290565"/>
                </a:lnTo>
                <a:lnTo>
                  <a:pt x="2258567" y="2285993"/>
                </a:lnTo>
                <a:lnTo>
                  <a:pt x="2258567" y="2279897"/>
                </a:lnTo>
                <a:lnTo>
                  <a:pt x="20573" y="2279897"/>
                </a:lnTo>
                <a:lnTo>
                  <a:pt x="10667" y="2269991"/>
                </a:lnTo>
                <a:lnTo>
                  <a:pt x="20573" y="2269991"/>
                </a:lnTo>
                <a:lnTo>
                  <a:pt x="20573" y="20573"/>
                </a:lnTo>
                <a:lnTo>
                  <a:pt x="10667" y="20573"/>
                </a:lnTo>
                <a:lnTo>
                  <a:pt x="20573" y="9905"/>
                </a:lnTo>
                <a:lnTo>
                  <a:pt x="2258567" y="9905"/>
                </a:lnTo>
                <a:lnTo>
                  <a:pt x="2258567" y="4571"/>
                </a:lnTo>
                <a:lnTo>
                  <a:pt x="2253995" y="0"/>
                </a:lnTo>
                <a:close/>
              </a:path>
              <a:path w="2258695" h="2291079">
                <a:moveTo>
                  <a:pt x="20573" y="2269991"/>
                </a:moveTo>
                <a:lnTo>
                  <a:pt x="10667" y="2269991"/>
                </a:lnTo>
                <a:lnTo>
                  <a:pt x="20573" y="2279897"/>
                </a:lnTo>
                <a:lnTo>
                  <a:pt x="20573" y="2269991"/>
                </a:lnTo>
                <a:close/>
              </a:path>
              <a:path w="2258695" h="2291079">
                <a:moveTo>
                  <a:pt x="2237993" y="2269991"/>
                </a:moveTo>
                <a:lnTo>
                  <a:pt x="20573" y="2269991"/>
                </a:lnTo>
                <a:lnTo>
                  <a:pt x="20573" y="2279897"/>
                </a:lnTo>
                <a:lnTo>
                  <a:pt x="2237993" y="2279897"/>
                </a:lnTo>
                <a:lnTo>
                  <a:pt x="2237993" y="2269991"/>
                </a:lnTo>
                <a:close/>
              </a:path>
              <a:path w="2258695" h="2291079">
                <a:moveTo>
                  <a:pt x="2237993" y="9905"/>
                </a:moveTo>
                <a:lnTo>
                  <a:pt x="2237993" y="2279897"/>
                </a:lnTo>
                <a:lnTo>
                  <a:pt x="2248661" y="2269991"/>
                </a:lnTo>
                <a:lnTo>
                  <a:pt x="2258567" y="2269991"/>
                </a:lnTo>
                <a:lnTo>
                  <a:pt x="2258567" y="20573"/>
                </a:lnTo>
                <a:lnTo>
                  <a:pt x="2248661" y="20573"/>
                </a:lnTo>
                <a:lnTo>
                  <a:pt x="2237993" y="9905"/>
                </a:lnTo>
                <a:close/>
              </a:path>
              <a:path w="2258695" h="2291079">
                <a:moveTo>
                  <a:pt x="2258567" y="2269991"/>
                </a:moveTo>
                <a:lnTo>
                  <a:pt x="2248661" y="2269991"/>
                </a:lnTo>
                <a:lnTo>
                  <a:pt x="2237993" y="2279897"/>
                </a:lnTo>
                <a:lnTo>
                  <a:pt x="2258567" y="2279897"/>
                </a:lnTo>
                <a:lnTo>
                  <a:pt x="2258567" y="2269991"/>
                </a:lnTo>
                <a:close/>
              </a:path>
              <a:path w="2258695" h="2291079">
                <a:moveTo>
                  <a:pt x="20573" y="9905"/>
                </a:moveTo>
                <a:lnTo>
                  <a:pt x="10667" y="20573"/>
                </a:lnTo>
                <a:lnTo>
                  <a:pt x="20573" y="20573"/>
                </a:lnTo>
                <a:lnTo>
                  <a:pt x="20573" y="9905"/>
                </a:lnTo>
                <a:close/>
              </a:path>
              <a:path w="2258695" h="2291079">
                <a:moveTo>
                  <a:pt x="2237993" y="9905"/>
                </a:moveTo>
                <a:lnTo>
                  <a:pt x="20573" y="9905"/>
                </a:lnTo>
                <a:lnTo>
                  <a:pt x="20573" y="20573"/>
                </a:lnTo>
                <a:lnTo>
                  <a:pt x="2237993" y="20573"/>
                </a:lnTo>
                <a:lnTo>
                  <a:pt x="2237993" y="9905"/>
                </a:lnTo>
                <a:close/>
              </a:path>
              <a:path w="2258695" h="2291079">
                <a:moveTo>
                  <a:pt x="2258567" y="9905"/>
                </a:moveTo>
                <a:lnTo>
                  <a:pt x="2237993" y="9905"/>
                </a:lnTo>
                <a:lnTo>
                  <a:pt x="2248661" y="20573"/>
                </a:lnTo>
                <a:lnTo>
                  <a:pt x="2258567" y="20573"/>
                </a:lnTo>
                <a:lnTo>
                  <a:pt x="2258567" y="9905"/>
                </a:lnTo>
                <a:close/>
              </a:path>
            </a:pathLst>
          </a:custGeom>
          <a:solidFill>
            <a:srgbClr val="B7B7B7"/>
          </a:solidFill>
        </p:spPr>
        <p:txBody>
          <a:bodyPr wrap="square" lIns="0" tIns="0" rIns="0" bIns="0" rtlCol="0"/>
          <a:lstStyle/>
          <a:p>
            <a:endParaRPr sz="1632"/>
          </a:p>
        </p:txBody>
      </p:sp>
      <p:sp>
        <p:nvSpPr>
          <p:cNvPr id="4" name="object 4"/>
          <p:cNvSpPr txBox="1"/>
          <p:nvPr/>
        </p:nvSpPr>
        <p:spPr>
          <a:xfrm>
            <a:off x="7379965" y="2763241"/>
            <a:ext cx="2029761" cy="614399"/>
          </a:xfrm>
          <a:prstGeom prst="rect">
            <a:avLst/>
          </a:prstGeom>
          <a:solidFill>
            <a:srgbClr val="FF0000"/>
          </a:solidFill>
        </p:spPr>
        <p:txBody>
          <a:bodyPr vert="horz" wrap="square" lIns="0" tIns="0" rIns="0" bIns="0" rtlCol="0">
            <a:spAutoFit/>
          </a:bodyPr>
          <a:lstStyle/>
          <a:p>
            <a:pPr marL="237237" marR="231479" indent="28215">
              <a:lnSpc>
                <a:spcPct val="100899"/>
              </a:lnSpc>
            </a:pPr>
            <a:r>
              <a:rPr sz="2040" b="1" dirty="0">
                <a:solidFill>
                  <a:srgbClr val="FFFFFF"/>
                </a:solidFill>
                <a:latin typeface="Arial"/>
                <a:cs typeface="Arial"/>
              </a:rPr>
              <a:t>Simplicity</a:t>
            </a:r>
            <a:r>
              <a:rPr sz="2040" b="1" spc="5" dirty="0">
                <a:solidFill>
                  <a:srgbClr val="FFFFFF"/>
                </a:solidFill>
                <a:latin typeface="Arial"/>
                <a:cs typeface="Arial"/>
              </a:rPr>
              <a:t> </a:t>
            </a:r>
            <a:r>
              <a:rPr sz="2040" b="1" dirty="0">
                <a:solidFill>
                  <a:srgbClr val="FFFFFF"/>
                </a:solidFill>
                <a:latin typeface="Arial"/>
                <a:cs typeface="Arial"/>
              </a:rPr>
              <a:t>&amp; </a:t>
            </a:r>
            <a:r>
              <a:rPr sz="2040" b="1" spc="-5" dirty="0">
                <a:solidFill>
                  <a:srgbClr val="FFFFFF"/>
                </a:solidFill>
                <a:latin typeface="Arial"/>
                <a:cs typeface="Arial"/>
              </a:rPr>
              <a:t>Consistency</a:t>
            </a:r>
            <a:endParaRPr sz="2040">
              <a:latin typeface="Arial"/>
              <a:cs typeface="Arial"/>
            </a:endParaRPr>
          </a:p>
        </p:txBody>
      </p:sp>
      <p:sp>
        <p:nvSpPr>
          <p:cNvPr id="5" name="object 5"/>
          <p:cNvSpPr/>
          <p:nvPr/>
        </p:nvSpPr>
        <p:spPr>
          <a:xfrm>
            <a:off x="2513379" y="2754264"/>
            <a:ext cx="2048187" cy="2077554"/>
          </a:xfrm>
          <a:custGeom>
            <a:avLst/>
            <a:gdLst/>
            <a:ahLst/>
            <a:cxnLst/>
            <a:rect l="l" t="t" r="r" b="b"/>
            <a:pathLst>
              <a:path w="2258695" h="2291079">
                <a:moveTo>
                  <a:pt x="2253992" y="0"/>
                </a:moveTo>
                <a:lnTo>
                  <a:pt x="4571" y="0"/>
                </a:lnTo>
                <a:lnTo>
                  <a:pt x="0" y="4571"/>
                </a:lnTo>
                <a:lnTo>
                  <a:pt x="0" y="2285993"/>
                </a:lnTo>
                <a:lnTo>
                  <a:pt x="4571" y="2290565"/>
                </a:lnTo>
                <a:lnTo>
                  <a:pt x="2253992" y="2290565"/>
                </a:lnTo>
                <a:lnTo>
                  <a:pt x="2258564" y="2285993"/>
                </a:lnTo>
                <a:lnTo>
                  <a:pt x="2258564" y="2279897"/>
                </a:lnTo>
                <a:lnTo>
                  <a:pt x="20573" y="2279897"/>
                </a:lnTo>
                <a:lnTo>
                  <a:pt x="10667" y="2269991"/>
                </a:lnTo>
                <a:lnTo>
                  <a:pt x="20573" y="2269991"/>
                </a:lnTo>
                <a:lnTo>
                  <a:pt x="20573" y="20573"/>
                </a:lnTo>
                <a:lnTo>
                  <a:pt x="10667" y="20573"/>
                </a:lnTo>
                <a:lnTo>
                  <a:pt x="20573" y="9905"/>
                </a:lnTo>
                <a:lnTo>
                  <a:pt x="2258564" y="9905"/>
                </a:lnTo>
                <a:lnTo>
                  <a:pt x="2258564" y="4571"/>
                </a:lnTo>
                <a:lnTo>
                  <a:pt x="2253992" y="0"/>
                </a:lnTo>
                <a:close/>
              </a:path>
              <a:path w="2258695" h="2291079">
                <a:moveTo>
                  <a:pt x="20573" y="2269991"/>
                </a:moveTo>
                <a:lnTo>
                  <a:pt x="10667" y="2269991"/>
                </a:lnTo>
                <a:lnTo>
                  <a:pt x="20573" y="2279897"/>
                </a:lnTo>
                <a:lnTo>
                  <a:pt x="20573" y="2269991"/>
                </a:lnTo>
                <a:close/>
              </a:path>
              <a:path w="2258695" h="2291079">
                <a:moveTo>
                  <a:pt x="2237990" y="2269991"/>
                </a:moveTo>
                <a:lnTo>
                  <a:pt x="20573" y="2269991"/>
                </a:lnTo>
                <a:lnTo>
                  <a:pt x="20573" y="2279897"/>
                </a:lnTo>
                <a:lnTo>
                  <a:pt x="2237990" y="2279897"/>
                </a:lnTo>
                <a:lnTo>
                  <a:pt x="2237990" y="2269991"/>
                </a:lnTo>
                <a:close/>
              </a:path>
              <a:path w="2258695" h="2291079">
                <a:moveTo>
                  <a:pt x="2237990" y="9905"/>
                </a:moveTo>
                <a:lnTo>
                  <a:pt x="2237990" y="2279897"/>
                </a:lnTo>
                <a:lnTo>
                  <a:pt x="2248658" y="2269991"/>
                </a:lnTo>
                <a:lnTo>
                  <a:pt x="2258564" y="2269991"/>
                </a:lnTo>
                <a:lnTo>
                  <a:pt x="2258564" y="20573"/>
                </a:lnTo>
                <a:lnTo>
                  <a:pt x="2248658" y="20573"/>
                </a:lnTo>
                <a:lnTo>
                  <a:pt x="2237990" y="9905"/>
                </a:lnTo>
                <a:close/>
              </a:path>
              <a:path w="2258695" h="2291079">
                <a:moveTo>
                  <a:pt x="2258564" y="2269991"/>
                </a:moveTo>
                <a:lnTo>
                  <a:pt x="2248658" y="2269991"/>
                </a:lnTo>
                <a:lnTo>
                  <a:pt x="2237990" y="2279897"/>
                </a:lnTo>
                <a:lnTo>
                  <a:pt x="2258564" y="2279897"/>
                </a:lnTo>
                <a:lnTo>
                  <a:pt x="2258564" y="2269991"/>
                </a:lnTo>
                <a:close/>
              </a:path>
              <a:path w="2258695" h="2291079">
                <a:moveTo>
                  <a:pt x="20573" y="9905"/>
                </a:moveTo>
                <a:lnTo>
                  <a:pt x="10667" y="20573"/>
                </a:lnTo>
                <a:lnTo>
                  <a:pt x="20573" y="20573"/>
                </a:lnTo>
                <a:lnTo>
                  <a:pt x="20573" y="9905"/>
                </a:lnTo>
                <a:close/>
              </a:path>
              <a:path w="2258695" h="2291079">
                <a:moveTo>
                  <a:pt x="2237990" y="9905"/>
                </a:moveTo>
                <a:lnTo>
                  <a:pt x="20573" y="9905"/>
                </a:lnTo>
                <a:lnTo>
                  <a:pt x="20573" y="20573"/>
                </a:lnTo>
                <a:lnTo>
                  <a:pt x="2237990" y="20573"/>
                </a:lnTo>
                <a:lnTo>
                  <a:pt x="2237990" y="9905"/>
                </a:lnTo>
                <a:close/>
              </a:path>
              <a:path w="2258695" h="2291079">
                <a:moveTo>
                  <a:pt x="2258564" y="9905"/>
                </a:moveTo>
                <a:lnTo>
                  <a:pt x="2237990" y="9905"/>
                </a:lnTo>
                <a:lnTo>
                  <a:pt x="2248658" y="20573"/>
                </a:lnTo>
                <a:lnTo>
                  <a:pt x="2258564" y="20573"/>
                </a:lnTo>
                <a:lnTo>
                  <a:pt x="2258564" y="9905"/>
                </a:lnTo>
                <a:close/>
              </a:path>
            </a:pathLst>
          </a:custGeom>
          <a:solidFill>
            <a:srgbClr val="B7B7B7"/>
          </a:solidFill>
        </p:spPr>
        <p:txBody>
          <a:bodyPr wrap="square" lIns="0" tIns="0" rIns="0" bIns="0" rtlCol="0"/>
          <a:lstStyle/>
          <a:p>
            <a:endParaRPr sz="1632"/>
          </a:p>
        </p:txBody>
      </p:sp>
      <p:sp>
        <p:nvSpPr>
          <p:cNvPr id="6" name="object 6"/>
          <p:cNvSpPr/>
          <p:nvPr/>
        </p:nvSpPr>
        <p:spPr>
          <a:xfrm>
            <a:off x="4943561" y="2754264"/>
            <a:ext cx="2048187" cy="2077554"/>
          </a:xfrm>
          <a:custGeom>
            <a:avLst/>
            <a:gdLst/>
            <a:ahLst/>
            <a:cxnLst/>
            <a:rect l="l" t="t" r="r" b="b"/>
            <a:pathLst>
              <a:path w="2258695" h="2291079">
                <a:moveTo>
                  <a:pt x="2253995" y="0"/>
                </a:moveTo>
                <a:lnTo>
                  <a:pt x="4571" y="0"/>
                </a:lnTo>
                <a:lnTo>
                  <a:pt x="0" y="4571"/>
                </a:lnTo>
                <a:lnTo>
                  <a:pt x="0" y="2285993"/>
                </a:lnTo>
                <a:lnTo>
                  <a:pt x="4571" y="2290565"/>
                </a:lnTo>
                <a:lnTo>
                  <a:pt x="2253995" y="2290565"/>
                </a:lnTo>
                <a:lnTo>
                  <a:pt x="2258567" y="2285993"/>
                </a:lnTo>
                <a:lnTo>
                  <a:pt x="2258567" y="2279897"/>
                </a:lnTo>
                <a:lnTo>
                  <a:pt x="20573" y="2279897"/>
                </a:lnTo>
                <a:lnTo>
                  <a:pt x="10667" y="2269991"/>
                </a:lnTo>
                <a:lnTo>
                  <a:pt x="20573" y="2269991"/>
                </a:lnTo>
                <a:lnTo>
                  <a:pt x="20573" y="20573"/>
                </a:lnTo>
                <a:lnTo>
                  <a:pt x="10667" y="20573"/>
                </a:lnTo>
                <a:lnTo>
                  <a:pt x="20573" y="9905"/>
                </a:lnTo>
                <a:lnTo>
                  <a:pt x="2258567" y="9905"/>
                </a:lnTo>
                <a:lnTo>
                  <a:pt x="2258567" y="4571"/>
                </a:lnTo>
                <a:lnTo>
                  <a:pt x="2253995" y="0"/>
                </a:lnTo>
                <a:close/>
              </a:path>
              <a:path w="2258695" h="2291079">
                <a:moveTo>
                  <a:pt x="20573" y="2269991"/>
                </a:moveTo>
                <a:lnTo>
                  <a:pt x="10667" y="2269991"/>
                </a:lnTo>
                <a:lnTo>
                  <a:pt x="20573" y="2279897"/>
                </a:lnTo>
                <a:lnTo>
                  <a:pt x="20573" y="2269991"/>
                </a:lnTo>
                <a:close/>
              </a:path>
              <a:path w="2258695" h="2291079">
                <a:moveTo>
                  <a:pt x="2237993" y="2269991"/>
                </a:moveTo>
                <a:lnTo>
                  <a:pt x="20573" y="2269991"/>
                </a:lnTo>
                <a:lnTo>
                  <a:pt x="20573" y="2279897"/>
                </a:lnTo>
                <a:lnTo>
                  <a:pt x="2237993" y="2279897"/>
                </a:lnTo>
                <a:lnTo>
                  <a:pt x="2237993" y="2269991"/>
                </a:lnTo>
                <a:close/>
              </a:path>
              <a:path w="2258695" h="2291079">
                <a:moveTo>
                  <a:pt x="2237993" y="9905"/>
                </a:moveTo>
                <a:lnTo>
                  <a:pt x="2237993" y="2279897"/>
                </a:lnTo>
                <a:lnTo>
                  <a:pt x="2248661" y="2269991"/>
                </a:lnTo>
                <a:lnTo>
                  <a:pt x="2258567" y="2269991"/>
                </a:lnTo>
                <a:lnTo>
                  <a:pt x="2258567" y="20573"/>
                </a:lnTo>
                <a:lnTo>
                  <a:pt x="2248661" y="20573"/>
                </a:lnTo>
                <a:lnTo>
                  <a:pt x="2237993" y="9905"/>
                </a:lnTo>
                <a:close/>
              </a:path>
              <a:path w="2258695" h="2291079">
                <a:moveTo>
                  <a:pt x="2258567" y="2269991"/>
                </a:moveTo>
                <a:lnTo>
                  <a:pt x="2248661" y="2269991"/>
                </a:lnTo>
                <a:lnTo>
                  <a:pt x="2237993" y="2279897"/>
                </a:lnTo>
                <a:lnTo>
                  <a:pt x="2258567" y="2279897"/>
                </a:lnTo>
                <a:lnTo>
                  <a:pt x="2258567" y="2269991"/>
                </a:lnTo>
                <a:close/>
              </a:path>
              <a:path w="2258695" h="2291079">
                <a:moveTo>
                  <a:pt x="20573" y="9905"/>
                </a:moveTo>
                <a:lnTo>
                  <a:pt x="10667" y="20573"/>
                </a:lnTo>
                <a:lnTo>
                  <a:pt x="20573" y="20573"/>
                </a:lnTo>
                <a:lnTo>
                  <a:pt x="20573" y="9905"/>
                </a:lnTo>
                <a:close/>
              </a:path>
              <a:path w="2258695" h="2291079">
                <a:moveTo>
                  <a:pt x="2237993" y="9905"/>
                </a:moveTo>
                <a:lnTo>
                  <a:pt x="20573" y="9905"/>
                </a:lnTo>
                <a:lnTo>
                  <a:pt x="20573" y="20573"/>
                </a:lnTo>
                <a:lnTo>
                  <a:pt x="2237993" y="20573"/>
                </a:lnTo>
                <a:lnTo>
                  <a:pt x="2237993" y="9905"/>
                </a:lnTo>
                <a:close/>
              </a:path>
              <a:path w="2258695" h="2291079">
                <a:moveTo>
                  <a:pt x="2258567" y="9905"/>
                </a:moveTo>
                <a:lnTo>
                  <a:pt x="2237993" y="9905"/>
                </a:lnTo>
                <a:lnTo>
                  <a:pt x="2248661" y="20573"/>
                </a:lnTo>
                <a:lnTo>
                  <a:pt x="2258567" y="20573"/>
                </a:lnTo>
                <a:lnTo>
                  <a:pt x="2258567" y="9905"/>
                </a:lnTo>
                <a:close/>
              </a:path>
            </a:pathLst>
          </a:custGeom>
          <a:solidFill>
            <a:srgbClr val="B7B7B7"/>
          </a:solidFill>
        </p:spPr>
        <p:txBody>
          <a:bodyPr wrap="square" lIns="0" tIns="0" rIns="0" bIns="0" rtlCol="0"/>
          <a:lstStyle/>
          <a:p>
            <a:endParaRPr sz="1632"/>
          </a:p>
        </p:txBody>
      </p:sp>
      <p:sp>
        <p:nvSpPr>
          <p:cNvPr id="7" name="object 7"/>
          <p:cNvSpPr txBox="1"/>
          <p:nvPr/>
        </p:nvSpPr>
        <p:spPr>
          <a:xfrm>
            <a:off x="2523053" y="2763241"/>
            <a:ext cx="4459715" cy="313932"/>
          </a:xfrm>
          <a:prstGeom prst="rect">
            <a:avLst/>
          </a:prstGeom>
          <a:solidFill>
            <a:srgbClr val="FF0000"/>
          </a:solidFill>
        </p:spPr>
        <p:txBody>
          <a:bodyPr vert="horz" wrap="square" lIns="0" tIns="0" rIns="0" bIns="0" rtlCol="0">
            <a:spAutoFit/>
          </a:bodyPr>
          <a:lstStyle/>
          <a:p>
            <a:pPr marL="295395">
              <a:tabLst>
                <a:tab pos="3051835" algn="l"/>
              </a:tabLst>
            </a:pPr>
            <a:r>
              <a:rPr sz="2040" b="1" dirty="0">
                <a:solidFill>
                  <a:srgbClr val="FFFFFF"/>
                </a:solidFill>
                <a:latin typeface="Arial"/>
                <a:cs typeface="Arial"/>
              </a:rPr>
              <a:t>Community	</a:t>
            </a:r>
            <a:r>
              <a:rPr sz="2040" b="1" spc="-5" dirty="0">
                <a:solidFill>
                  <a:srgbClr val="FFFFFF"/>
                </a:solidFill>
                <a:latin typeface="Arial"/>
                <a:cs typeface="Arial"/>
              </a:rPr>
              <a:t>Speed</a:t>
            </a:r>
            <a:endParaRPr sz="2040" dirty="0">
              <a:latin typeface="Arial"/>
              <a:cs typeface="Arial"/>
            </a:endParaRPr>
          </a:p>
        </p:txBody>
      </p:sp>
    </p:spTree>
    <p:extLst>
      <p:ext uri="{BB962C8B-B14F-4D97-AF65-F5344CB8AC3E}">
        <p14:creationId xmlns:p14="http://schemas.microsoft.com/office/powerpoint/2010/main" val="568742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gn="ctr">
              <a:lnSpc>
                <a:spcPct val="100000"/>
              </a:lnSpc>
            </a:pPr>
            <a:r>
              <a:rPr b="1" spc="14" dirty="0">
                <a:solidFill>
                  <a:srgbClr val="C00000"/>
                </a:solidFill>
              </a:rPr>
              <a:t>Consistency</a:t>
            </a:r>
            <a:r>
              <a:rPr b="1" spc="245" dirty="0">
                <a:solidFill>
                  <a:srgbClr val="C00000"/>
                </a:solidFill>
                <a:latin typeface="Times New Roman"/>
                <a:cs typeface="Times New Roman"/>
              </a:rPr>
              <a:t> </a:t>
            </a:r>
            <a:r>
              <a:rPr b="1" spc="18" dirty="0">
                <a:solidFill>
                  <a:srgbClr val="C00000"/>
                </a:solidFill>
              </a:rPr>
              <a:t>&amp;</a:t>
            </a:r>
            <a:r>
              <a:rPr b="1" spc="240" dirty="0">
                <a:solidFill>
                  <a:srgbClr val="C00000"/>
                </a:solidFill>
                <a:latin typeface="Times New Roman"/>
                <a:cs typeface="Times New Roman"/>
              </a:rPr>
              <a:t> </a:t>
            </a:r>
            <a:r>
              <a:rPr b="1" spc="5" dirty="0">
                <a:solidFill>
                  <a:srgbClr val="C00000"/>
                </a:solidFill>
              </a:rPr>
              <a:t>simplicity</a:t>
            </a:r>
          </a:p>
        </p:txBody>
      </p:sp>
      <p:sp>
        <p:nvSpPr>
          <p:cNvPr id="3" name="object 3"/>
          <p:cNvSpPr/>
          <p:nvPr/>
        </p:nvSpPr>
        <p:spPr>
          <a:xfrm>
            <a:off x="2318525" y="2580128"/>
            <a:ext cx="6527019" cy="3930999"/>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3218080" y="1318721"/>
            <a:ext cx="5231888" cy="1213345"/>
          </a:xfrm>
          <a:prstGeom prst="rect">
            <a:avLst/>
          </a:prstGeom>
        </p:spPr>
        <p:txBody>
          <a:bodyPr vert="horz" wrap="square" lIns="0" tIns="0" rIns="0" bIns="0" rtlCol="0">
            <a:spAutoFit/>
          </a:bodyPr>
          <a:lstStyle/>
          <a:p>
            <a:pPr marL="11516" marR="4607">
              <a:lnSpc>
                <a:spcPts val="5069"/>
              </a:lnSpc>
            </a:pPr>
            <a:r>
              <a:rPr sz="2358" spc="-18" dirty="0">
                <a:latin typeface="Arial"/>
                <a:cs typeface="Arial"/>
              </a:rPr>
              <a:t>Consistent</a:t>
            </a:r>
            <a:r>
              <a:rPr sz="2358" spc="-14" dirty="0">
                <a:latin typeface="Arial"/>
                <a:cs typeface="Arial"/>
              </a:rPr>
              <a:t>e</a:t>
            </a:r>
            <a:r>
              <a:rPr sz="2358" spc="-5" dirty="0">
                <a:latin typeface="Arial"/>
                <a:cs typeface="Arial"/>
              </a:rPr>
              <a:t> </a:t>
            </a:r>
            <a:r>
              <a:rPr sz="2358" spc="-18" dirty="0">
                <a:latin typeface="Arial"/>
                <a:cs typeface="Arial"/>
              </a:rPr>
              <a:t>naamgevin</a:t>
            </a:r>
            <a:r>
              <a:rPr sz="2358" spc="-14" dirty="0">
                <a:latin typeface="Arial"/>
                <a:cs typeface="Arial"/>
              </a:rPr>
              <a:t>g</a:t>
            </a:r>
            <a:r>
              <a:rPr sz="2358" spc="9" dirty="0">
                <a:latin typeface="Arial"/>
                <a:cs typeface="Arial"/>
              </a:rPr>
              <a:t> </a:t>
            </a:r>
            <a:r>
              <a:rPr sz="2358" spc="-18" dirty="0">
                <a:latin typeface="Arial"/>
                <a:cs typeface="Arial"/>
              </a:rPr>
              <a:t>&amp;</a:t>
            </a:r>
            <a:r>
              <a:rPr sz="2358" spc="-5" dirty="0">
                <a:latin typeface="Arial"/>
                <a:cs typeface="Arial"/>
              </a:rPr>
              <a:t> </a:t>
            </a:r>
            <a:r>
              <a:rPr sz="2358" spc="-18" dirty="0">
                <a:latin typeface="Arial"/>
                <a:cs typeface="Arial"/>
              </a:rPr>
              <a:t>architectuur Consistent</a:t>
            </a:r>
            <a:r>
              <a:rPr sz="2358" spc="-14" dirty="0">
                <a:latin typeface="Arial"/>
                <a:cs typeface="Arial"/>
              </a:rPr>
              <a:t>e</a:t>
            </a:r>
            <a:r>
              <a:rPr sz="2358" spc="-5" dirty="0">
                <a:latin typeface="Arial"/>
                <a:cs typeface="Arial"/>
              </a:rPr>
              <a:t> </a:t>
            </a:r>
            <a:r>
              <a:rPr sz="2358" spc="-18" dirty="0">
                <a:latin typeface="Arial"/>
                <a:cs typeface="Arial"/>
              </a:rPr>
              <a:t>dat</a:t>
            </a:r>
            <a:r>
              <a:rPr sz="2358" spc="-14" dirty="0">
                <a:latin typeface="Arial"/>
                <a:cs typeface="Arial"/>
              </a:rPr>
              <a:t>a</a:t>
            </a:r>
            <a:r>
              <a:rPr sz="2358" spc="-5" dirty="0">
                <a:latin typeface="Arial"/>
                <a:cs typeface="Arial"/>
              </a:rPr>
              <a:t> </a:t>
            </a:r>
            <a:r>
              <a:rPr sz="2358" spc="-18" dirty="0">
                <a:latin typeface="Arial"/>
                <a:cs typeface="Arial"/>
              </a:rPr>
              <a:t>binding</a:t>
            </a:r>
            <a:endParaRPr sz="2358" dirty="0">
              <a:latin typeface="Arial"/>
              <a:cs typeface="Arial"/>
            </a:endParaRPr>
          </a:p>
        </p:txBody>
      </p:sp>
    </p:spTree>
    <p:extLst>
      <p:ext uri="{BB962C8B-B14F-4D97-AF65-F5344CB8AC3E}">
        <p14:creationId xmlns:p14="http://schemas.microsoft.com/office/powerpoint/2010/main" val="3456883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84EA1-C3D1-344D-85DF-A05DF204B829}"/>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55EBC2E8-8FD9-E349-8708-5C1E739EA735}"/>
              </a:ext>
            </a:extLst>
          </p:cNvPr>
          <p:cNvPicPr>
            <a:picLocks noGrp="1" noChangeAspect="1"/>
          </p:cNvPicPr>
          <p:nvPr>
            <p:ph idx="1"/>
          </p:nvPr>
        </p:nvPicPr>
        <p:blipFill>
          <a:blip r:embed="rId2"/>
          <a:stretch>
            <a:fillRect/>
          </a:stretch>
        </p:blipFill>
        <p:spPr>
          <a:xfrm>
            <a:off x="2516535" y="805070"/>
            <a:ext cx="7576085" cy="5471285"/>
          </a:xfrm>
        </p:spPr>
      </p:pic>
    </p:spTree>
    <p:extLst>
      <p:ext uri="{BB962C8B-B14F-4D97-AF65-F5344CB8AC3E}">
        <p14:creationId xmlns:p14="http://schemas.microsoft.com/office/powerpoint/2010/main" val="1054294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4300-26FB-2247-95C7-76693C6F81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BA4131-E94F-5B4E-B77A-30D1098379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2187" y="1825625"/>
            <a:ext cx="5247626" cy="4351338"/>
          </a:xfrm>
        </p:spPr>
      </p:pic>
    </p:spTree>
    <p:extLst>
      <p:ext uri="{BB962C8B-B14F-4D97-AF65-F5344CB8AC3E}">
        <p14:creationId xmlns:p14="http://schemas.microsoft.com/office/powerpoint/2010/main" val="22973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Install Node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505025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IDE</a:t>
            </a: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1843921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p>
          <a:p>
            <a:pPr marL="0" indent="0">
              <a:buNone/>
            </a:pPr>
            <a:r>
              <a:rPr lang="nl-NL" sz="4000" b="1" dirty="0" err="1">
                <a:solidFill>
                  <a:schemeClr val="accent4"/>
                </a:solidFill>
              </a:rPr>
              <a:t>TypeScript</a:t>
            </a:r>
            <a:endParaRPr lang="nl-NL" sz="4000" b="1" dirty="0">
              <a:solidFill>
                <a:schemeClr val="accent4"/>
              </a:solidFill>
            </a:endParaRPr>
          </a:p>
          <a:p>
            <a:pPr marL="0" indent="0">
              <a:buNone/>
            </a:pPr>
            <a:r>
              <a:rPr lang="nl-NL" sz="4000" b="1" dirty="0">
                <a:solidFill>
                  <a:srgbClr val="FFC000"/>
                </a:solidFill>
              </a:rPr>
              <a:t>		</a:t>
            </a:r>
            <a:r>
              <a:rPr lang="nl-NL" sz="4000" b="1" dirty="0">
                <a:solidFill>
                  <a:schemeClr val="accent2">
                    <a:lumMod val="60000"/>
                    <a:lumOff val="40000"/>
                  </a:schemeClr>
                </a:solidFill>
              </a:rPr>
              <a:t>Component </a:t>
            </a:r>
            <a:r>
              <a:rPr lang="nl-NL" sz="4000" b="1" dirty="0" err="1">
                <a:solidFill>
                  <a:schemeClr val="accent2">
                    <a:lumMod val="60000"/>
                    <a:lumOff val="40000"/>
                  </a:schemeClr>
                </a:solidFill>
              </a:rPr>
              <a:t>based</a:t>
            </a:r>
            <a:endParaRPr lang="nl-NL" sz="4000" b="1" dirty="0">
              <a:solidFill>
                <a:schemeClr val="accent2">
                  <a:lumMod val="60000"/>
                  <a:lumOff val="40000"/>
                </a:schemeClr>
              </a:solidFill>
            </a:endParaRPr>
          </a:p>
          <a:p>
            <a:pPr marL="0" indent="0">
              <a:buNone/>
            </a:pPr>
            <a:r>
              <a:rPr lang="nl-NL" sz="4000" b="1" dirty="0">
                <a:solidFill>
                  <a:srgbClr val="FFC000"/>
                </a:solidFill>
              </a:rPr>
              <a:t>					</a:t>
            </a:r>
            <a:r>
              <a:rPr lang="nl-NL" sz="4000" b="1" dirty="0">
                <a:solidFill>
                  <a:srgbClr val="C00000"/>
                </a:solidFill>
              </a:rPr>
              <a:t>DI</a:t>
            </a:r>
          </a:p>
          <a:p>
            <a:pPr marL="0" indent="0">
              <a:buNone/>
            </a:pPr>
            <a:r>
              <a:rPr lang="nl-NL" sz="4000" b="1" dirty="0">
                <a:solidFill>
                  <a:srgbClr val="FFC000"/>
                </a:solidFill>
              </a:rPr>
              <a:t>						</a:t>
            </a:r>
            <a:r>
              <a:rPr lang="nl-NL" sz="4000" b="1" dirty="0" err="1">
                <a:solidFill>
                  <a:schemeClr val="accent2"/>
                </a:solidFill>
              </a:rPr>
              <a:t>Efficient</a:t>
            </a:r>
            <a:r>
              <a:rPr lang="nl-NL" sz="4000" b="1" dirty="0">
                <a:solidFill>
                  <a:schemeClr val="accent2"/>
                </a:solidFill>
              </a:rPr>
              <a:t> </a:t>
            </a:r>
            <a:r>
              <a:rPr lang="nl-NL" sz="4000" b="1" dirty="0" err="1">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41877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TypeScript</a:t>
            </a:r>
            <a:endParaRPr lang="en-US" sz="5400" dirty="0">
              <a:solidFill>
                <a:srgbClr val="C00000"/>
              </a:solidFill>
            </a:endParaRPr>
          </a:p>
        </p:txBody>
      </p:sp>
    </p:spTree>
    <p:extLst>
      <p:ext uri="{BB962C8B-B14F-4D97-AF65-F5344CB8AC3E}">
        <p14:creationId xmlns:p14="http://schemas.microsoft.com/office/powerpoint/2010/main" val="1239219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3563-6D29-824B-A402-F409A1E7D6CB}"/>
              </a:ext>
            </a:extLst>
          </p:cNvPr>
          <p:cNvSpPr>
            <a:spLocks noGrp="1"/>
          </p:cNvSpPr>
          <p:nvPr>
            <p:ph type="title"/>
          </p:nvPr>
        </p:nvSpPr>
        <p:spPr/>
        <p:txBody>
          <a:bodyPr>
            <a:normAutofit/>
          </a:bodyPr>
          <a:lstStyle/>
          <a:p>
            <a:pPr algn="ctr"/>
            <a:r>
              <a:rPr lang="en-US" b="1" dirty="0"/>
              <a:t>Peter Eijgermans</a:t>
            </a:r>
            <a:endParaRPr lang="en-US" dirty="0"/>
          </a:p>
        </p:txBody>
      </p:sp>
      <p:pic>
        <p:nvPicPr>
          <p:cNvPr id="1026" name="Picture 2"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86F7542A-1370-6442-8E57-30E8B1C8FB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677" y="3336986"/>
            <a:ext cx="1422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98639B16-9896-B341-B1D6-4C068E7D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765" y="1558986"/>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5B00A49-12B4-3F4D-B25D-FC7C99026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1690688"/>
            <a:ext cx="40386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dbpau1lqD1XYoeIEdirQgz1TUN4rcK4BWBeoRdvkxsnSm2uuHl533qybCHhbeel-_djo3koJW5-ESy6wl2EgQHfbq107bIpXwUeyCVIIf_l4XziWd6LJb8JfK3gagjdNoOeZbd4JylU">
            <a:extLst>
              <a:ext uri="{FF2B5EF4-FFF2-40B4-BE49-F238E27FC236}">
                <a16:creationId xmlns:a16="http://schemas.microsoft.com/office/drawing/2014/main" id="{FD7382EA-B0A2-DC43-93D4-BD293E22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462" y="6001258"/>
            <a:ext cx="284163" cy="4200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9A933E-9329-1D4F-B0C3-1BFD439A96BD}"/>
              </a:ext>
            </a:extLst>
          </p:cNvPr>
          <p:cNvSpPr/>
          <p:nvPr/>
        </p:nvSpPr>
        <p:spPr>
          <a:xfrm>
            <a:off x="4965625" y="5973941"/>
            <a:ext cx="2108098" cy="400110"/>
          </a:xfrm>
          <a:prstGeom prst="rect">
            <a:avLst/>
          </a:prstGeom>
        </p:spPr>
        <p:txBody>
          <a:bodyPr wrap="square">
            <a:spAutoFit/>
          </a:bodyPr>
          <a:lstStyle/>
          <a:p>
            <a:r>
              <a:rPr lang="en-US" sz="2000" dirty="0">
                <a:solidFill>
                  <a:srgbClr val="000000"/>
                </a:solidFill>
                <a:latin typeface="Calibri" panose="020F0502020204030204" pitchFamily="34" charset="0"/>
              </a:rPr>
              <a:t>@</a:t>
            </a:r>
            <a:r>
              <a:rPr lang="en-US" sz="2000" dirty="0" err="1">
                <a:solidFill>
                  <a:srgbClr val="000000"/>
                </a:solidFill>
                <a:latin typeface="Calibri" panose="020F0502020204030204" pitchFamily="34" charset="0"/>
              </a:rPr>
              <a:t>EijgermansPeter</a:t>
            </a:r>
            <a:endParaRPr lang="en-US" sz="2000" dirty="0"/>
          </a:p>
        </p:txBody>
      </p:sp>
    </p:spTree>
    <p:extLst>
      <p:ext uri="{BB962C8B-B14F-4D97-AF65-F5344CB8AC3E}">
        <p14:creationId xmlns:p14="http://schemas.microsoft.com/office/powerpoint/2010/main" val="55674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12F8-6820-F94F-86BA-C86394EF5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66ECEC-F501-CC47-AC7F-DCEB3E9B7E31}"/>
              </a:ext>
            </a:extLst>
          </p:cNvPr>
          <p:cNvSpPr>
            <a:spLocks noGrp="1"/>
          </p:cNvSpPr>
          <p:nvPr>
            <p:ph idx="1"/>
          </p:nvPr>
        </p:nvSpPr>
        <p:spPr/>
        <p:txBody>
          <a:bodyPr/>
          <a:lstStyle/>
          <a:p>
            <a:pPr marL="0" indent="0" algn="ctr">
              <a:buNone/>
            </a:pPr>
            <a:r>
              <a:rPr lang="en-US" b="1" dirty="0"/>
              <a:t>TypeScript = </a:t>
            </a:r>
            <a:r>
              <a:rPr lang="en-US" b="1" dirty="0" err="1"/>
              <a:t>Annotaties</a:t>
            </a:r>
            <a:r>
              <a:rPr lang="en-US" b="1" dirty="0"/>
              <a:t> + Types + Interfaces + ES6</a:t>
            </a:r>
          </a:p>
          <a:p>
            <a:endParaRPr lang="en-US" dirty="0"/>
          </a:p>
        </p:txBody>
      </p:sp>
      <p:sp>
        <p:nvSpPr>
          <p:cNvPr id="4" name="object 2">
            <a:extLst>
              <a:ext uri="{FF2B5EF4-FFF2-40B4-BE49-F238E27FC236}">
                <a16:creationId xmlns:a16="http://schemas.microsoft.com/office/drawing/2014/main" id="{87D08ED9-D1AE-044E-955F-6A7C715BCB7C}"/>
              </a:ext>
            </a:extLst>
          </p:cNvPr>
          <p:cNvSpPr/>
          <p:nvPr/>
        </p:nvSpPr>
        <p:spPr>
          <a:xfrm>
            <a:off x="1688479" y="2452878"/>
            <a:ext cx="3296412" cy="3243072"/>
          </a:xfrm>
          <a:prstGeom prst="rect">
            <a:avLst/>
          </a:prstGeom>
          <a:blipFill>
            <a:blip r:embed="rId2"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E4DC96BB-2C14-E845-BC17-C77E9E7BDE0A}"/>
              </a:ext>
            </a:extLst>
          </p:cNvPr>
          <p:cNvSpPr/>
          <p:nvPr/>
        </p:nvSpPr>
        <p:spPr>
          <a:xfrm>
            <a:off x="6509643" y="2452878"/>
            <a:ext cx="3297174" cy="32430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5159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1772" y="660947"/>
            <a:ext cx="3599442" cy="383823"/>
          </a:xfrm>
          <a:prstGeom prst="rect">
            <a:avLst/>
          </a:prstGeom>
        </p:spPr>
        <p:txBody>
          <a:bodyPr vert="horz" wrap="square" lIns="0" tIns="0" rIns="0" bIns="0" rtlCol="0">
            <a:spAutoFit/>
          </a:bodyPr>
          <a:lstStyle/>
          <a:p>
            <a:pPr marL="11516"/>
            <a:r>
              <a:rPr sz="2494" b="1" spc="-181" dirty="0">
                <a:latin typeface="Arial"/>
                <a:cs typeface="Arial"/>
              </a:rPr>
              <a:t>T</a:t>
            </a:r>
            <a:r>
              <a:rPr sz="2494" b="1" spc="14" dirty="0">
                <a:latin typeface="Arial"/>
                <a:cs typeface="Arial"/>
              </a:rPr>
              <a:t>y</a:t>
            </a:r>
            <a:r>
              <a:rPr sz="2494" b="1" spc="5" dirty="0">
                <a:latin typeface="Arial"/>
                <a:cs typeface="Arial"/>
              </a:rPr>
              <a:t>peScript</a:t>
            </a:r>
            <a:r>
              <a:rPr sz="2494" b="1" spc="-9" dirty="0">
                <a:latin typeface="Arial"/>
                <a:cs typeface="Arial"/>
              </a:rPr>
              <a:t> </a:t>
            </a:r>
            <a:r>
              <a:rPr sz="2494" b="1" spc="14" dirty="0">
                <a:latin typeface="Arial"/>
                <a:cs typeface="Arial"/>
              </a:rPr>
              <a:t>C</a:t>
            </a:r>
            <a:r>
              <a:rPr sz="2494" b="1" spc="5" dirty="0">
                <a:latin typeface="Arial"/>
                <a:cs typeface="Arial"/>
              </a:rPr>
              <a:t>ompilation</a:t>
            </a:r>
            <a:endParaRPr sz="2494">
              <a:latin typeface="Arial"/>
              <a:cs typeface="Arial"/>
            </a:endParaRPr>
          </a:p>
        </p:txBody>
      </p:sp>
      <p:sp>
        <p:nvSpPr>
          <p:cNvPr id="3" name="object 3"/>
          <p:cNvSpPr/>
          <p:nvPr/>
        </p:nvSpPr>
        <p:spPr>
          <a:xfrm>
            <a:off x="2850581" y="3913033"/>
            <a:ext cx="7621536" cy="1911948"/>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2822484" y="1562737"/>
            <a:ext cx="6593698" cy="851323"/>
          </a:xfrm>
          <a:prstGeom prst="rect">
            <a:avLst/>
          </a:prstGeom>
        </p:spPr>
        <p:txBody>
          <a:bodyPr vert="horz" wrap="square" lIns="0" tIns="0" rIns="0" bIns="0" rtlCol="0">
            <a:spAutoFit/>
          </a:bodyPr>
          <a:lstStyle/>
          <a:p>
            <a:pPr marL="11516"/>
            <a:r>
              <a:rPr sz="1950" spc="-5" dirty="0">
                <a:latin typeface="Arial"/>
                <a:cs typeface="Arial"/>
              </a:rPr>
              <a:t>Zowe</a:t>
            </a:r>
            <a:r>
              <a:rPr sz="1950" dirty="0">
                <a:latin typeface="Arial"/>
                <a:cs typeface="Arial"/>
              </a:rPr>
              <a:t>l</a:t>
            </a:r>
            <a:r>
              <a:rPr sz="1950" spc="-27" dirty="0">
                <a:latin typeface="Arial"/>
                <a:cs typeface="Arial"/>
              </a:rPr>
              <a:t> </a:t>
            </a:r>
            <a:r>
              <a:rPr sz="1950" spc="-109" dirty="0">
                <a:latin typeface="Arial"/>
                <a:cs typeface="Arial"/>
              </a:rPr>
              <a:t>T</a:t>
            </a:r>
            <a:r>
              <a:rPr sz="1950" spc="-5" dirty="0">
                <a:latin typeface="Arial"/>
                <a:cs typeface="Arial"/>
              </a:rPr>
              <a:t>ypeScrip</a:t>
            </a:r>
            <a:r>
              <a:rPr sz="1950" dirty="0">
                <a:latin typeface="Arial"/>
                <a:cs typeface="Arial"/>
              </a:rPr>
              <a:t>t</a:t>
            </a:r>
            <a:r>
              <a:rPr sz="1950" spc="-5" dirty="0">
                <a:latin typeface="Arial"/>
                <a:cs typeface="Arial"/>
              </a:rPr>
              <a:t> al</a:t>
            </a:r>
            <a:r>
              <a:rPr sz="1950" dirty="0">
                <a:latin typeface="Arial"/>
                <a:cs typeface="Arial"/>
              </a:rPr>
              <a:t>s</a:t>
            </a:r>
            <a:r>
              <a:rPr sz="1950" spc="-5" dirty="0">
                <a:latin typeface="Arial"/>
                <a:cs typeface="Arial"/>
              </a:rPr>
              <a:t> E</a:t>
            </a:r>
            <a:r>
              <a:rPr sz="1950" dirty="0">
                <a:latin typeface="Arial"/>
                <a:cs typeface="Arial"/>
              </a:rPr>
              <a:t>S </a:t>
            </a:r>
            <a:r>
              <a:rPr sz="1950" spc="-5" dirty="0">
                <a:latin typeface="Arial"/>
                <a:cs typeface="Arial"/>
              </a:rPr>
              <a:t>6</a:t>
            </a:r>
            <a:r>
              <a:rPr sz="1950" dirty="0">
                <a:latin typeface="Arial"/>
                <a:cs typeface="Arial"/>
              </a:rPr>
              <a:t>:</a:t>
            </a:r>
            <a:r>
              <a:rPr sz="1950" spc="-18" dirty="0">
                <a:latin typeface="Arial"/>
                <a:cs typeface="Arial"/>
              </a:rPr>
              <a:t> </a:t>
            </a:r>
            <a:r>
              <a:rPr sz="1950" dirty="0">
                <a:latin typeface="Arial"/>
                <a:cs typeface="Arial"/>
              </a:rPr>
              <a:t>c</a:t>
            </a:r>
            <a:r>
              <a:rPr sz="1950" spc="-5" dirty="0">
                <a:latin typeface="Arial"/>
                <a:cs typeface="Arial"/>
              </a:rPr>
              <a:t>ompilati</a:t>
            </a:r>
            <a:r>
              <a:rPr sz="1950" dirty="0">
                <a:latin typeface="Arial"/>
                <a:cs typeface="Arial"/>
              </a:rPr>
              <a:t>e </a:t>
            </a:r>
            <a:r>
              <a:rPr sz="1950" spc="-5" dirty="0">
                <a:latin typeface="Arial"/>
                <a:cs typeface="Arial"/>
              </a:rPr>
              <a:t>nodig,</a:t>
            </a:r>
            <a:endParaRPr sz="1950">
              <a:latin typeface="Arial"/>
              <a:cs typeface="Arial"/>
            </a:endParaRPr>
          </a:p>
          <a:p>
            <a:pPr>
              <a:spcBef>
                <a:spcPts val="11"/>
              </a:spcBef>
            </a:pPr>
            <a:endParaRPr sz="1632">
              <a:latin typeface="Times New Roman"/>
              <a:cs typeface="Times New Roman"/>
            </a:endParaRPr>
          </a:p>
          <a:p>
            <a:pPr marL="11516"/>
            <a:r>
              <a:rPr sz="1950" spc="-5" dirty="0">
                <a:latin typeface="Arial"/>
                <a:cs typeface="Arial"/>
              </a:rPr>
              <a:t>Huidig</a:t>
            </a:r>
            <a:r>
              <a:rPr sz="1950" dirty="0">
                <a:latin typeface="Arial"/>
                <a:cs typeface="Arial"/>
              </a:rPr>
              <a:t>e</a:t>
            </a:r>
            <a:r>
              <a:rPr sz="1950" spc="9" dirty="0">
                <a:latin typeface="Arial"/>
                <a:cs typeface="Arial"/>
              </a:rPr>
              <a:t> </a:t>
            </a:r>
            <a:r>
              <a:rPr sz="1950" spc="-5" dirty="0">
                <a:latin typeface="Arial"/>
                <a:cs typeface="Arial"/>
              </a:rPr>
              <a:t>generati</a:t>
            </a:r>
            <a:r>
              <a:rPr sz="1950" dirty="0">
                <a:latin typeface="Arial"/>
                <a:cs typeface="Arial"/>
              </a:rPr>
              <a:t>e</a:t>
            </a:r>
            <a:r>
              <a:rPr sz="1950" spc="-14" dirty="0">
                <a:latin typeface="Arial"/>
                <a:cs typeface="Arial"/>
              </a:rPr>
              <a:t> </a:t>
            </a:r>
            <a:r>
              <a:rPr sz="1950" spc="-5" dirty="0">
                <a:latin typeface="Arial"/>
                <a:cs typeface="Arial"/>
              </a:rPr>
              <a:t>browser</a:t>
            </a:r>
            <a:r>
              <a:rPr sz="1950" dirty="0">
                <a:latin typeface="Arial"/>
                <a:cs typeface="Arial"/>
              </a:rPr>
              <a:t>s </a:t>
            </a:r>
            <a:r>
              <a:rPr sz="1950" spc="-5" dirty="0">
                <a:latin typeface="Arial"/>
                <a:cs typeface="Arial"/>
              </a:rPr>
              <a:t>begrijp</a:t>
            </a:r>
            <a:r>
              <a:rPr sz="1950" dirty="0">
                <a:latin typeface="Arial"/>
                <a:cs typeface="Arial"/>
              </a:rPr>
              <a:t>t</a:t>
            </a:r>
            <a:r>
              <a:rPr sz="1950" spc="-5" dirty="0">
                <a:latin typeface="Arial"/>
                <a:cs typeface="Arial"/>
              </a:rPr>
              <a:t> ES</a:t>
            </a:r>
            <a:r>
              <a:rPr sz="1950" dirty="0">
                <a:latin typeface="Arial"/>
                <a:cs typeface="Arial"/>
              </a:rPr>
              <a:t>6 </a:t>
            </a:r>
            <a:r>
              <a:rPr sz="1950" spc="-5" dirty="0">
                <a:latin typeface="Arial"/>
                <a:cs typeface="Arial"/>
              </a:rPr>
              <a:t>e</a:t>
            </a:r>
            <a:r>
              <a:rPr sz="1950" dirty="0">
                <a:latin typeface="Arial"/>
                <a:cs typeface="Arial"/>
              </a:rPr>
              <a:t>n</a:t>
            </a:r>
            <a:r>
              <a:rPr sz="1950" spc="-36" dirty="0">
                <a:latin typeface="Arial"/>
                <a:cs typeface="Arial"/>
              </a:rPr>
              <a:t> </a:t>
            </a:r>
            <a:r>
              <a:rPr sz="1950" spc="-109" dirty="0">
                <a:latin typeface="Arial"/>
                <a:cs typeface="Arial"/>
              </a:rPr>
              <a:t>T</a:t>
            </a:r>
            <a:r>
              <a:rPr sz="1950" dirty="0">
                <a:latin typeface="Arial"/>
                <a:cs typeface="Arial"/>
              </a:rPr>
              <a:t>y</a:t>
            </a:r>
            <a:r>
              <a:rPr sz="1950" spc="-5" dirty="0">
                <a:latin typeface="Arial"/>
                <a:cs typeface="Arial"/>
              </a:rPr>
              <a:t>peScrip</a:t>
            </a:r>
            <a:r>
              <a:rPr sz="1950" dirty="0">
                <a:latin typeface="Arial"/>
                <a:cs typeface="Arial"/>
              </a:rPr>
              <a:t>t</a:t>
            </a:r>
            <a:r>
              <a:rPr sz="1950" spc="-5" dirty="0">
                <a:latin typeface="Arial"/>
                <a:cs typeface="Arial"/>
              </a:rPr>
              <a:t> niet.</a:t>
            </a:r>
            <a:endParaRPr sz="1950">
              <a:latin typeface="Arial"/>
              <a:cs typeface="Arial"/>
            </a:endParaRPr>
          </a:p>
        </p:txBody>
      </p:sp>
    </p:spTree>
    <p:extLst>
      <p:ext uri="{BB962C8B-B14F-4D97-AF65-F5344CB8AC3E}">
        <p14:creationId xmlns:p14="http://schemas.microsoft.com/office/powerpoint/2010/main" val="1983423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r>
              <a:rPr lang="nl-NL" b="1" dirty="0">
                <a:solidFill>
                  <a:srgbClr val="FFC000"/>
                </a:solidFill>
              </a:rPr>
              <a:t> Class</a:t>
            </a: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a:t>BookListComponent</a:t>
            </a:r>
            <a:r>
              <a:rPr lang="nl-NL" sz="2600" b="1" dirty="0"/>
              <a:t> {</a:t>
            </a:r>
          </a:p>
          <a:p>
            <a:pPr marL="0" indent="0">
              <a:buNone/>
            </a:pPr>
            <a:r>
              <a:rPr lang="nl-NL" sz="2600" b="1" dirty="0">
                <a:solidFill>
                  <a:srgbClr val="00B0F0"/>
                </a:solidFill>
              </a:rPr>
              <a:t>          </a:t>
            </a:r>
            <a:r>
              <a:rPr lang="nl-NL" sz="2600" b="1" dirty="0" err="1">
                <a:solidFill>
                  <a:srgbClr val="FFC000"/>
                </a:solidFill>
              </a:rPr>
              <a:t>books</a:t>
            </a:r>
            <a:r>
              <a:rPr lang="nl-NL" sz="2600" b="1" dirty="0"/>
              <a:t>:  String[];</a:t>
            </a:r>
          </a:p>
          <a:p>
            <a:pPr marL="0" indent="0">
              <a:buNone/>
            </a:pPr>
            <a:endParaRPr lang="nl-NL" sz="2600" b="1" dirty="0"/>
          </a:p>
          <a:p>
            <a:pPr marL="0" indent="0">
              <a:buNone/>
            </a:pPr>
            <a:r>
              <a:rPr lang="nl-NL" sz="2600" b="1" dirty="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err="1">
                <a:solidFill>
                  <a:schemeClr val="accent2"/>
                </a:solidFill>
              </a:rPr>
              <a:t>this.</a:t>
            </a:r>
            <a:r>
              <a:rPr lang="nl-NL" sz="2600" b="1" dirty="0" err="1">
                <a:solidFill>
                  <a:srgbClr val="FFC000"/>
                </a:solidFill>
              </a:rPr>
              <a:t>books</a:t>
            </a:r>
            <a:r>
              <a:rPr lang="nl-NL" sz="2600" b="1" dirty="0">
                <a:solidFill>
                  <a:srgbClr val="FFC000"/>
                </a:solidFill>
              </a:rPr>
              <a:t> </a:t>
            </a:r>
            <a:r>
              <a:rPr lang="nl-NL" sz="2600" b="1" dirty="0"/>
              <a:t>=[‘book1’, ‘book2’]</a:t>
            </a:r>
          </a:p>
          <a:p>
            <a:pPr marL="457200" lvl="1" indent="0">
              <a:buNone/>
            </a:pPr>
            <a:r>
              <a:rPr lang="nl-NL" sz="2600" b="1" dirty="0"/>
              <a:t>     }  </a:t>
            </a:r>
          </a:p>
          <a:p>
            <a:pPr marL="0" indent="0">
              <a:buNone/>
            </a:pPr>
            <a:r>
              <a:rPr lang="nl-NL" sz="2600" b="1" dirty="0"/>
              <a:t>}</a:t>
            </a:r>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Components</a:t>
            </a:r>
            <a:endParaRPr lang="en-US" sz="5400" dirty="0">
              <a:solidFill>
                <a:srgbClr val="C00000"/>
              </a:solidFill>
            </a:endParaRPr>
          </a:p>
        </p:txBody>
      </p:sp>
    </p:spTree>
    <p:extLst>
      <p:ext uri="{BB962C8B-B14F-4D97-AF65-F5344CB8AC3E}">
        <p14:creationId xmlns:p14="http://schemas.microsoft.com/office/powerpoint/2010/main" val="3107041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65F4-A2DA-F047-9E13-519EFF26C77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49D3690-772D-244F-BFF2-95EEB629D4C0}"/>
              </a:ext>
            </a:extLst>
          </p:cNvPr>
          <p:cNvSpPr>
            <a:spLocks noGrp="1"/>
          </p:cNvSpPr>
          <p:nvPr>
            <p:ph type="body" idx="1"/>
          </p:nvPr>
        </p:nvSpPr>
        <p:spPr/>
        <p:txBody>
          <a:bodyPr>
            <a:normAutofit/>
          </a:bodyPr>
          <a:lstStyle/>
          <a:p>
            <a:pPr marL="127244" indent="0" algn="ctr">
              <a:buNone/>
            </a:pPr>
            <a:r>
              <a:rPr lang="en-US" sz="3600" b="1" dirty="0">
                <a:solidFill>
                  <a:schemeClr val="tx1"/>
                </a:solidFill>
                <a:latin typeface="Verdana" panose="020B0604030504040204" pitchFamily="34" charset="0"/>
                <a:ea typeface="Verdana" panose="020B0604030504040204" pitchFamily="34" charset="0"/>
                <a:cs typeface="Verdana" panose="020B0604030504040204" pitchFamily="34" charset="0"/>
              </a:rPr>
              <a:t>A component adds logic to DOM elements</a:t>
            </a:r>
          </a:p>
        </p:txBody>
      </p:sp>
    </p:spTree>
    <p:extLst>
      <p:ext uri="{BB962C8B-B14F-4D97-AF65-F5344CB8AC3E}">
        <p14:creationId xmlns:p14="http://schemas.microsoft.com/office/powerpoint/2010/main" val="343832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367" y="927797"/>
            <a:ext cx="6207268" cy="1207363"/>
          </a:xfrm>
        </p:spPr>
        <p:txBody>
          <a:bodyPr>
            <a:noAutofit/>
          </a:bodyPr>
          <a:lstStyle/>
          <a:p>
            <a:br>
              <a:rPr lang="nl-NL" sz="2545" b="1" dirty="0">
                <a:solidFill>
                  <a:srgbClr val="FFC000"/>
                </a:solidFill>
              </a:rPr>
            </a:br>
            <a:br>
              <a:rPr lang="nl-NL" sz="2545" b="1" dirty="0">
                <a:solidFill>
                  <a:srgbClr val="FFC000"/>
                </a:solidFill>
              </a:rPr>
            </a:br>
            <a:r>
              <a:rPr lang="nl-NL" sz="2545" b="1" dirty="0">
                <a:solidFill>
                  <a:srgbClr val="FFC000"/>
                </a:solidFill>
              </a:rPr>
              <a:t>Runtime </a:t>
            </a:r>
            <a:r>
              <a:rPr lang="nl-NL" sz="2545" b="1" dirty="0">
                <a:solidFill>
                  <a:srgbClr val="C00000"/>
                </a:solidFill>
              </a:rPr>
              <a:t>Flow</a:t>
            </a:r>
            <a:br>
              <a:rPr lang="nl-NL" sz="2545" b="1" dirty="0">
                <a:solidFill>
                  <a:srgbClr val="FFC000"/>
                </a:solidFill>
              </a:rPr>
            </a:br>
            <a:r>
              <a:rPr lang="nl-NL" sz="2800" dirty="0" err="1">
                <a:solidFill>
                  <a:schemeClr val="tx1"/>
                </a:solidFill>
              </a:rPr>
              <a:t>Angular</a:t>
            </a:r>
            <a:r>
              <a:rPr lang="nl-NL" sz="2800" dirty="0">
                <a:solidFill>
                  <a:schemeClr val="tx1"/>
                </a:solidFill>
              </a:rPr>
              <a:t> app </a:t>
            </a:r>
            <a:r>
              <a:rPr lang="nl-NL" sz="2800" dirty="0" err="1">
                <a:solidFill>
                  <a:schemeClr val="tx1"/>
                </a:solidFill>
              </a:rPr>
              <a:t>consist</a:t>
            </a:r>
            <a:r>
              <a:rPr lang="nl-NL" sz="2800" dirty="0">
                <a:solidFill>
                  <a:schemeClr val="tx1"/>
                </a:solidFill>
              </a:rPr>
              <a:t> of a </a:t>
            </a:r>
            <a:r>
              <a:rPr lang="nl-NL" sz="2800" b="1" i="1" dirty="0">
                <a:solidFill>
                  <a:schemeClr val="tx1"/>
                </a:solidFill>
              </a:rPr>
              <a:t>treestructuur</a:t>
            </a:r>
            <a:r>
              <a:rPr lang="nl-NL" sz="2800" dirty="0">
                <a:solidFill>
                  <a:schemeClr val="tx1"/>
                </a:solidFill>
              </a:rPr>
              <a:t> of </a:t>
            </a:r>
            <a:r>
              <a:rPr lang="nl-NL" sz="2800" dirty="0" err="1">
                <a:solidFill>
                  <a:schemeClr val="tx1"/>
                </a:solidFill>
              </a:rPr>
              <a:t>components</a:t>
            </a:r>
            <a:br>
              <a:rPr lang="nl-NL" sz="2545" b="1" dirty="0">
                <a:solidFill>
                  <a:srgbClr val="FFC000"/>
                </a:solidFill>
              </a:rPr>
            </a:br>
            <a:br>
              <a:rPr lang="nl-NL" sz="1909" b="1" dirty="0">
                <a:solidFill>
                  <a:srgbClr val="FFC000"/>
                </a:solidFill>
              </a:rPr>
            </a:br>
            <a:br>
              <a:rPr lang="nl-NL" sz="1909" b="1" dirty="0">
                <a:solidFill>
                  <a:schemeClr val="tx1"/>
                </a:solidFill>
              </a:rPr>
            </a:br>
            <a:br>
              <a:rPr lang="nl-NL" sz="1909" dirty="0"/>
            </a:br>
            <a:endParaRPr lang="en-US" sz="1909"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344500" y="2858987"/>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dirty="0" err="1">
                <a:solidFill>
                  <a:srgbClr val="C00000"/>
                </a:solidFill>
              </a:rPr>
              <a:t>AppComponent</a:t>
            </a:r>
            <a:endParaRPr lang="nl-NL" sz="1400" b="1" dirty="0">
              <a:solidFill>
                <a:srgbClr val="C00000"/>
              </a:solidFill>
            </a:endParaRPr>
          </a:p>
        </p:txBody>
      </p:sp>
      <p:sp>
        <p:nvSpPr>
          <p:cNvPr id="6" name="Afgeronde rechthoek 10"/>
          <p:cNvSpPr/>
          <p:nvPr/>
        </p:nvSpPr>
        <p:spPr>
          <a:xfrm>
            <a:off x="5439093" y="3857080"/>
            <a:ext cx="1400709" cy="41347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BooksListComponent</a:t>
            </a:r>
            <a:endParaRPr lang="nl-NL" sz="1007" dirty="0"/>
          </a:p>
        </p:txBody>
      </p:sp>
      <p:cxnSp>
        <p:nvCxnSpPr>
          <p:cNvPr id="8" name="Rechte verbindingslijn met pijl 12"/>
          <p:cNvCxnSpPr>
            <a:cxnSpLocks/>
          </p:cNvCxnSpPr>
          <p:nvPr/>
        </p:nvCxnSpPr>
        <p:spPr>
          <a:xfrm>
            <a:off x="6088201" y="3364520"/>
            <a:ext cx="7799" cy="45423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a:cxnSpLocks/>
          </p:cNvCxnSpPr>
          <p:nvPr/>
        </p:nvCxnSpPr>
        <p:spPr>
          <a:xfrm flipH="1">
            <a:off x="4052047" y="3339990"/>
            <a:ext cx="1650677" cy="47876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5439093" y="4779002"/>
            <a:ext cx="1536984" cy="444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BookDetalsComponent</a:t>
            </a:r>
            <a:endParaRPr lang="nl-NL" sz="1007" dirty="0"/>
          </a:p>
        </p:txBody>
      </p:sp>
      <p:sp>
        <p:nvSpPr>
          <p:cNvPr id="16" name="Afgeronde rechthoek 10"/>
          <p:cNvSpPr/>
          <p:nvPr/>
        </p:nvSpPr>
        <p:spPr>
          <a:xfrm>
            <a:off x="3188555" y="3857080"/>
            <a:ext cx="1543228" cy="4728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BookSearchComponent</a:t>
            </a:r>
            <a:endParaRPr lang="nl-NL" sz="1007" dirty="0"/>
          </a:p>
        </p:txBody>
      </p:sp>
      <p:cxnSp>
        <p:nvCxnSpPr>
          <p:cNvPr id="24" name="Rechte verbindingslijn met pijl 12"/>
          <p:cNvCxnSpPr>
            <a:cxnSpLocks/>
          </p:cNvCxnSpPr>
          <p:nvPr/>
        </p:nvCxnSpPr>
        <p:spPr>
          <a:xfrm>
            <a:off x="6132491" y="4239117"/>
            <a:ext cx="0" cy="53988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369454" y="2110033"/>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solidFill>
                  <a:srgbClr val="C00000"/>
                </a:solidFill>
              </a:rPr>
              <a:t>index.html</a:t>
            </a:r>
            <a:endParaRPr lang="nl-NL" b="1" dirty="0">
              <a:solidFill>
                <a:srgbClr val="C00000"/>
              </a:solidFill>
            </a:endParaRPr>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43449" y="2591037"/>
            <a:ext cx="0" cy="2679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330462" y="2864790"/>
            <a:ext cx="1390257" cy="449019"/>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b="1" dirty="0" err="1">
                <a:solidFill>
                  <a:srgbClr val="FF0000"/>
                </a:solidFill>
              </a:rPr>
              <a:t>app.component.html</a:t>
            </a:r>
            <a:endParaRPr lang="nl-NL" sz="1007" b="1"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767353" y="3078480"/>
            <a:ext cx="554470"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2002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Component </a:t>
            </a:r>
            <a:r>
              <a:rPr lang="nl-NL" b="1" dirty="0" err="1">
                <a:solidFill>
                  <a:srgbClr val="C00000"/>
                </a:solidFill>
              </a:rPr>
              <a:t>based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Component</a:t>
            </a: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a:solidFill>
                  <a:srgbClr val="C00000"/>
                </a:solidFill>
              </a:rPr>
              <a:t>import</a:t>
            </a:r>
            <a:r>
              <a:rPr lang="nl-NL" sz="2000" b="1" dirty="0"/>
              <a:t> {Component}   </a:t>
            </a:r>
            <a:r>
              <a:rPr lang="nl-NL" sz="2000" b="1" dirty="0" err="1">
                <a:solidFill>
                  <a:srgbClr val="C00000"/>
                </a:solidFill>
              </a:rPr>
              <a:t>from</a:t>
            </a:r>
            <a:r>
              <a:rPr lang="nl-NL" sz="2000" b="1" dirty="0"/>
              <a:t>   </a:t>
            </a:r>
            <a:r>
              <a:rPr lang="nl-NL" sz="2000" b="1" i="1" dirty="0">
                <a:solidFill>
                  <a:srgbClr val="FF0000"/>
                </a:solidFill>
              </a:rPr>
              <a:t>’@</a:t>
            </a:r>
            <a:r>
              <a:rPr lang="nl-NL" sz="2000" b="1" i="1" dirty="0" err="1">
                <a:solidFill>
                  <a:srgbClr val="FF0000"/>
                </a:solidFill>
              </a:rPr>
              <a:t>angular</a:t>
            </a:r>
            <a:r>
              <a:rPr lang="nl-NL" sz="2000" b="1" i="1" dirty="0">
                <a:solidFill>
                  <a:srgbClr val="FF0000"/>
                </a:solidFill>
              </a:rPr>
              <a:t>/</a:t>
            </a:r>
            <a:r>
              <a:rPr lang="nl-NL" sz="2000" b="1" i="1" dirty="0" err="1">
                <a:solidFill>
                  <a:srgbClr val="FF0000"/>
                </a:solidFill>
              </a:rPr>
              <a:t>core</a:t>
            </a:r>
            <a:r>
              <a:rPr lang="nl-NL" sz="2000" b="1" i="1" dirty="0">
                <a:solidFill>
                  <a:srgbClr val="FF0000"/>
                </a:solidFill>
              </a:rPr>
              <a:t>'</a:t>
            </a:r>
            <a:r>
              <a:rPr lang="nl-NL" sz="2000" b="1" dirty="0"/>
              <a:t>;</a:t>
            </a:r>
          </a:p>
          <a:p>
            <a:pPr marL="0" indent="0">
              <a:buNone/>
            </a:pPr>
            <a:endParaRPr lang="nl-NL" sz="2000" b="1" dirty="0"/>
          </a:p>
          <a:p>
            <a:pPr marL="0" indent="0">
              <a:buNone/>
            </a:pPr>
            <a:r>
              <a:rPr lang="nl-NL" sz="2000" b="1" i="1" dirty="0">
                <a:solidFill>
                  <a:srgbClr val="FF0000"/>
                </a:solidFill>
              </a:rPr>
              <a:t>@Component</a:t>
            </a:r>
            <a:r>
              <a:rPr lang="nl-NL" sz="2000" b="1" dirty="0"/>
              <a:t>({</a:t>
            </a:r>
          </a:p>
          <a:p>
            <a:pPr marL="0" indent="0">
              <a:buNone/>
            </a:pPr>
            <a:r>
              <a:rPr lang="nl-NL" sz="2000" b="1" dirty="0"/>
              <a:t>               </a:t>
            </a:r>
            <a:r>
              <a:rPr lang="nl-NL" sz="2000" b="1" dirty="0" err="1">
                <a:solidFill>
                  <a:srgbClr val="C00000"/>
                </a:solidFill>
              </a:rPr>
              <a:t>selector</a:t>
            </a:r>
            <a:r>
              <a:rPr lang="nl-NL" sz="2000" b="1" dirty="0">
                <a:solidFill>
                  <a:srgbClr val="C00000"/>
                </a:solidFill>
              </a:rPr>
              <a:t>:</a:t>
            </a:r>
            <a:r>
              <a:rPr lang="nl-NL" sz="2000" b="1" dirty="0">
                <a:solidFill>
                  <a:srgbClr val="FFC000"/>
                </a:solidFill>
              </a:rPr>
              <a:t> </a:t>
            </a:r>
            <a:r>
              <a:rPr lang="nl-NL" sz="2000" b="1" dirty="0"/>
              <a:t>‘</a:t>
            </a:r>
            <a:r>
              <a:rPr lang="nl-NL" sz="2400" b="1" dirty="0" err="1"/>
              <a:t>book</a:t>
            </a:r>
            <a:r>
              <a:rPr lang="nl-NL" sz="2400" b="1" dirty="0"/>
              <a:t>-list</a:t>
            </a:r>
            <a:r>
              <a:rPr lang="nl-NL" sz="2000" b="1" dirty="0"/>
              <a:t>'</a:t>
            </a:r>
          </a:p>
          <a:p>
            <a:pPr marL="0" indent="0">
              <a:buNone/>
            </a:pPr>
            <a:r>
              <a:rPr lang="nl-NL" sz="2000" b="1" dirty="0"/>
              <a:t>	</a:t>
            </a:r>
            <a:r>
              <a:rPr lang="nl-NL" sz="2000" b="1" dirty="0" err="1">
                <a:solidFill>
                  <a:srgbClr val="C00000"/>
                </a:solidFill>
              </a:rPr>
              <a:t>templateUrl</a:t>
            </a:r>
            <a:r>
              <a:rPr lang="nl-NL" sz="2000" b="1" dirty="0"/>
              <a:t>: ‘booklist.template.html'</a:t>
            </a:r>
          </a:p>
          <a:p>
            <a:pPr marL="0" indent="0">
              <a:buNone/>
            </a:pPr>
            <a:r>
              <a:rPr lang="nl-NL" sz="2000" b="1" dirty="0"/>
              <a:t>})</a:t>
            </a:r>
          </a:p>
          <a:p>
            <a:pPr marL="0" indent="0">
              <a:buNone/>
            </a:pPr>
            <a:endParaRPr lang="nl-NL" sz="2000" b="1" dirty="0"/>
          </a:p>
          <a:p>
            <a:pPr marL="0" indent="0">
              <a:buNone/>
            </a:pPr>
            <a:r>
              <a:rPr lang="nl-NL" sz="2000" b="1" dirty="0">
                <a:solidFill>
                  <a:srgbClr val="C00000"/>
                </a:solidFill>
              </a:rPr>
              <a:t>export class</a:t>
            </a:r>
            <a:r>
              <a:rPr lang="nl-NL" sz="2000" b="1" dirty="0"/>
              <a:t> </a:t>
            </a:r>
            <a:r>
              <a:rPr lang="nl-NL" sz="2000" b="1" dirty="0" err="1"/>
              <a:t>BookListComponent</a:t>
            </a:r>
            <a:r>
              <a:rPr lang="nl-NL" sz="2000" b="1" dirty="0"/>
              <a:t> {</a:t>
            </a:r>
          </a:p>
          <a:p>
            <a:pPr marL="0" indent="0">
              <a:buNone/>
            </a:pPr>
            <a:r>
              <a:rPr lang="nl-NL" sz="2000" b="1" dirty="0">
                <a:solidFill>
                  <a:srgbClr val="00B0F0"/>
                </a:solidFill>
              </a:rPr>
              <a:t>         </a:t>
            </a:r>
            <a:r>
              <a:rPr lang="nl-NL" sz="2000" b="1" dirty="0" err="1">
                <a:solidFill>
                  <a:srgbClr val="FFC000"/>
                </a:solidFill>
              </a:rPr>
              <a:t>books</a:t>
            </a:r>
            <a:r>
              <a:rPr lang="nl-NL" sz="2000" b="1" dirty="0"/>
              <a:t>: string[];</a:t>
            </a:r>
          </a:p>
          <a:p>
            <a:pPr marL="0" indent="0">
              <a:buNone/>
            </a:pPr>
            <a:r>
              <a:rPr lang="nl-NL" sz="2000" b="1" dirty="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a:t>this.</a:t>
            </a:r>
            <a:r>
              <a:rPr lang="nl-NL" sz="2000" b="1" dirty="0" err="1">
                <a:solidFill>
                  <a:srgbClr val="FFC000"/>
                </a:solidFill>
              </a:rPr>
              <a:t>books</a:t>
            </a:r>
            <a:r>
              <a:rPr lang="nl-NL" sz="2000" b="1" dirty="0">
                <a:solidFill>
                  <a:srgbClr val="FFC000"/>
                </a:solidFill>
              </a:rPr>
              <a:t> </a:t>
            </a:r>
            <a:r>
              <a:rPr lang="nl-NL" sz="2000" b="1" dirty="0"/>
              <a:t>=[‘book1’, ‘book2’]</a:t>
            </a:r>
          </a:p>
          <a:p>
            <a:pPr marL="0" indent="0">
              <a:buNone/>
            </a:pPr>
            <a:r>
              <a:rPr lang="nl-NL" sz="2000" b="1" dirty="0"/>
              <a:t>          }  </a:t>
            </a:r>
          </a:p>
          <a:p>
            <a:pPr marL="0" indent="0">
              <a:buNone/>
            </a:pPr>
            <a:r>
              <a:rPr lang="nl-NL" sz="2000" b="1" dirty="0"/>
              <a:t>}</a:t>
            </a:r>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a:solidFill>
                  <a:srgbClr val="FFC000"/>
                </a:solidFill>
                <a:latin typeface="+mn-lt"/>
              </a:rPr>
              <a:t>Selector</a:t>
            </a:r>
            <a:r>
              <a:rPr lang="nl-NL" sz="4800" b="1" dirty="0">
                <a:solidFill>
                  <a:srgbClr val="FFC000"/>
                </a:solidFill>
                <a:latin typeface="+mn-lt"/>
              </a:rPr>
              <a:t> in index.html</a:t>
            </a:r>
          </a:p>
        </p:txBody>
      </p:sp>
      <p:sp>
        <p:nvSpPr>
          <p:cNvPr id="3" name="Content Placeholder 2"/>
          <p:cNvSpPr>
            <a:spLocks noGrp="1"/>
          </p:cNvSpPr>
          <p:nvPr>
            <p:ph idx="1"/>
          </p:nvPr>
        </p:nvSpPr>
        <p:spPr/>
        <p:txBody>
          <a:bodyPr/>
          <a:lstStyle/>
          <a:p>
            <a:endParaRPr lang="nl-NL" dirty="0"/>
          </a:p>
          <a:p>
            <a:endParaRPr lang="nl-NL" dirty="0"/>
          </a:p>
          <a:p>
            <a:pPr marL="0" indent="0">
              <a:buNone/>
            </a:pPr>
            <a:r>
              <a:rPr lang="nl-NL" dirty="0"/>
              <a:t>                  </a:t>
            </a:r>
            <a:r>
              <a:rPr lang="nl-NL" b="1" dirty="0"/>
              <a:t>….</a:t>
            </a:r>
          </a:p>
          <a:p>
            <a:pPr marL="0" indent="0">
              <a:buNone/>
            </a:pPr>
            <a:r>
              <a:rPr lang="nl-NL" b="1" dirty="0"/>
              <a:t>                    &lt;</a:t>
            </a:r>
            <a:r>
              <a:rPr lang="nl-NL" b="1" dirty="0" err="1">
                <a:solidFill>
                  <a:srgbClr val="C00000"/>
                </a:solidFill>
              </a:rPr>
              <a:t>book</a:t>
            </a:r>
            <a:r>
              <a:rPr lang="nl-NL" b="1" dirty="0">
                <a:solidFill>
                  <a:srgbClr val="C00000"/>
                </a:solidFill>
              </a:rPr>
              <a:t>-list</a:t>
            </a:r>
            <a:r>
              <a:rPr lang="nl-NL" b="1" dirty="0"/>
              <a:t>&gt;&lt;/</a:t>
            </a:r>
            <a:r>
              <a:rPr lang="nl-NL" b="1" dirty="0" err="1">
                <a:solidFill>
                  <a:srgbClr val="C00000"/>
                </a:solidFill>
              </a:rPr>
              <a:t>book</a:t>
            </a:r>
            <a:r>
              <a:rPr lang="nl-NL" b="1" dirty="0">
                <a:solidFill>
                  <a:srgbClr val="C00000"/>
                </a:solidFill>
              </a:rPr>
              <a:t>-list</a:t>
            </a:r>
            <a:r>
              <a:rPr lang="nl-NL" b="1" dirty="0"/>
              <a:t>&gt;</a:t>
            </a:r>
          </a:p>
          <a:p>
            <a:pPr marL="0" indent="0">
              <a:buNone/>
            </a:pPr>
            <a:r>
              <a:rPr lang="nl-NL" b="1" dirty="0"/>
              <a:t>                  ….</a:t>
            </a:r>
          </a:p>
          <a:p>
            <a:endParaRPr lang="nl-NL" dirty="0"/>
          </a:p>
        </p:txBody>
      </p:sp>
    </p:spTree>
    <p:extLst>
      <p:ext uri="{BB962C8B-B14F-4D97-AF65-F5344CB8AC3E}">
        <p14:creationId xmlns:p14="http://schemas.microsoft.com/office/powerpoint/2010/main" val="3635505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3EE3-83DE-3D45-8A5F-F9C34EFC89EE}"/>
              </a:ext>
            </a:extLst>
          </p:cNvPr>
          <p:cNvSpPr>
            <a:spLocks noGrp="1"/>
          </p:cNvSpPr>
          <p:nvPr>
            <p:ph type="title"/>
          </p:nvPr>
        </p:nvSpPr>
        <p:spPr/>
        <p:txBody>
          <a:bodyPr/>
          <a:lstStyle/>
          <a:p>
            <a:pPr algn="ctr"/>
            <a:r>
              <a:rPr lang="en-US" b="1" dirty="0"/>
              <a:t>Agenda – 3 parts</a:t>
            </a:r>
          </a:p>
        </p:txBody>
      </p:sp>
      <p:sp>
        <p:nvSpPr>
          <p:cNvPr id="3" name="Content Placeholder 2">
            <a:extLst>
              <a:ext uri="{FF2B5EF4-FFF2-40B4-BE49-F238E27FC236}">
                <a16:creationId xmlns:a16="http://schemas.microsoft.com/office/drawing/2014/main" id="{4AF6F43B-24EF-9345-B2C5-1F55F2C38200}"/>
              </a:ext>
            </a:extLst>
          </p:cNvPr>
          <p:cNvSpPr>
            <a:spLocks noGrp="1"/>
          </p:cNvSpPr>
          <p:nvPr>
            <p:ph idx="1"/>
          </p:nvPr>
        </p:nvSpPr>
        <p:spPr/>
        <p:txBody>
          <a:bodyPr>
            <a:normAutofit fontScale="47500" lnSpcReduction="20000"/>
          </a:bodyPr>
          <a:lstStyle/>
          <a:p>
            <a:r>
              <a:rPr lang="en-US" b="1" dirty="0" err="1">
                <a:solidFill>
                  <a:srgbClr val="C00000"/>
                </a:solidFill>
              </a:rPr>
              <a:t>dag</a:t>
            </a:r>
            <a:r>
              <a:rPr lang="en-US" b="1" dirty="0">
                <a:solidFill>
                  <a:srgbClr val="C00000"/>
                </a:solidFill>
              </a:rPr>
              <a:t> 1</a:t>
            </a:r>
          </a:p>
          <a:p>
            <a:pPr lvl="1"/>
            <a:r>
              <a:rPr lang="en-US" dirty="0"/>
              <a:t>Angular </a:t>
            </a:r>
            <a:r>
              <a:rPr lang="en-US" dirty="0" err="1"/>
              <a:t>inleiding</a:t>
            </a:r>
            <a:r>
              <a:rPr lang="en-US" dirty="0"/>
              <a:t> + CLI + Project Structure</a:t>
            </a:r>
          </a:p>
          <a:p>
            <a:pPr lvl="1"/>
            <a:r>
              <a:rPr lang="en-US" dirty="0"/>
              <a:t>Directives</a:t>
            </a:r>
          </a:p>
          <a:p>
            <a:pPr lvl="1"/>
            <a:r>
              <a:rPr lang="en-US" dirty="0"/>
              <a:t>Databinding (attribute- and event-binding, 2-way binding)</a:t>
            </a:r>
          </a:p>
          <a:p>
            <a:pPr lvl="1"/>
            <a:r>
              <a:rPr lang="en-US" dirty="0"/>
              <a:t>DI</a:t>
            </a:r>
          </a:p>
          <a:p>
            <a:pPr lvl="1"/>
            <a:r>
              <a:rPr lang="en-US" dirty="0"/>
              <a:t>Service and http (CRUD)</a:t>
            </a:r>
          </a:p>
          <a:p>
            <a:pPr lvl="1"/>
            <a:r>
              <a:rPr lang="en-US" dirty="0"/>
              <a:t>Observables and ‘Async pipe’</a:t>
            </a:r>
          </a:p>
          <a:p>
            <a:r>
              <a:rPr lang="en-US" b="1" dirty="0" err="1">
                <a:solidFill>
                  <a:srgbClr val="C00000"/>
                </a:solidFill>
              </a:rPr>
              <a:t>dag</a:t>
            </a:r>
            <a:r>
              <a:rPr lang="en-US" b="1" dirty="0">
                <a:solidFill>
                  <a:srgbClr val="C00000"/>
                </a:solidFill>
              </a:rPr>
              <a:t> 2</a:t>
            </a:r>
          </a:p>
          <a:p>
            <a:pPr lvl="1"/>
            <a:r>
              <a:rPr lang="en-US" dirty="0"/>
              <a:t>Observables</a:t>
            </a:r>
          </a:p>
          <a:p>
            <a:pPr lvl="1"/>
            <a:r>
              <a:rPr lang="en-US" dirty="0"/>
              <a:t>Components</a:t>
            </a:r>
          </a:p>
          <a:p>
            <a:pPr lvl="1"/>
            <a:r>
              <a:rPr lang="en-US" dirty="0" err="1"/>
              <a:t>Pubsub</a:t>
            </a:r>
            <a:r>
              <a:rPr lang="en-US" dirty="0"/>
              <a:t> pattern</a:t>
            </a:r>
          </a:p>
          <a:p>
            <a:pPr lvl="1"/>
            <a:r>
              <a:rPr lang="en-US" dirty="0"/>
              <a:t>Routing</a:t>
            </a:r>
          </a:p>
          <a:p>
            <a:pPr lvl="1"/>
            <a:r>
              <a:rPr lang="en-US" dirty="0"/>
              <a:t>Pipes</a:t>
            </a:r>
          </a:p>
          <a:p>
            <a:pPr lvl="1"/>
            <a:r>
              <a:rPr lang="en-US" dirty="0"/>
              <a:t>Optional: How to create an App with Angular</a:t>
            </a:r>
          </a:p>
          <a:p>
            <a:r>
              <a:rPr lang="en-US" b="1" dirty="0" err="1">
                <a:solidFill>
                  <a:srgbClr val="C00000"/>
                </a:solidFill>
              </a:rPr>
              <a:t>dag</a:t>
            </a:r>
            <a:r>
              <a:rPr lang="en-US" b="1" dirty="0">
                <a:solidFill>
                  <a:srgbClr val="C00000"/>
                </a:solidFill>
              </a:rPr>
              <a:t> 3</a:t>
            </a:r>
          </a:p>
          <a:p>
            <a:pPr lvl="1"/>
            <a:r>
              <a:rPr lang="en-US" dirty="0"/>
              <a:t>Advanced topics like Redux/</a:t>
            </a:r>
            <a:r>
              <a:rPr lang="en-US" dirty="0" err="1"/>
              <a:t>Ngrx</a:t>
            </a:r>
            <a:endParaRPr lang="en-US" dirty="0"/>
          </a:p>
          <a:p>
            <a:pPr lvl="1"/>
            <a:r>
              <a:rPr lang="en-US" dirty="0"/>
              <a:t>Change detection</a:t>
            </a:r>
          </a:p>
          <a:p>
            <a:pPr lvl="1"/>
            <a:r>
              <a:rPr lang="en-US" dirty="0"/>
              <a:t>Multiple modules</a:t>
            </a:r>
          </a:p>
          <a:p>
            <a:pPr lvl="1"/>
            <a:r>
              <a:rPr lang="en-US" dirty="0"/>
              <a:t>Lazy loading</a:t>
            </a:r>
          </a:p>
          <a:p>
            <a:pPr lvl="1"/>
            <a:r>
              <a:rPr lang="en-US" dirty="0"/>
              <a:t>Forms</a:t>
            </a:r>
          </a:p>
          <a:p>
            <a:pPr lvl="1"/>
            <a:r>
              <a:rPr lang="en-US" dirty="0"/>
              <a:t>Custom directives</a:t>
            </a:r>
          </a:p>
          <a:p>
            <a:pPr lvl="1"/>
            <a:r>
              <a:rPr lang="en-US" dirty="0"/>
              <a:t>Custom elements / Web Components</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10999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a:p>
          <a:p>
            <a:r>
              <a:rPr lang="nl-NL" sz="2800" b="1" dirty="0"/>
              <a:t>      &lt;p&gt;</a:t>
            </a:r>
            <a:r>
              <a:rPr lang="nl-NL" sz="2800" b="1" dirty="0" err="1"/>
              <a:t>Booklist</a:t>
            </a:r>
            <a:r>
              <a:rPr lang="nl-NL" sz="2800" b="1" dirty="0"/>
              <a:t>: &lt;/p&gt;</a:t>
            </a:r>
          </a:p>
          <a:p>
            <a:r>
              <a:rPr lang="nl-NL" sz="2800" b="1" dirty="0"/>
              <a:t>      &lt;</a:t>
            </a:r>
            <a:r>
              <a:rPr lang="nl-NL" sz="2800" b="1" dirty="0" err="1"/>
              <a:t>ul</a:t>
            </a:r>
            <a:r>
              <a:rPr lang="nl-NL" sz="2800" b="1" dirty="0"/>
              <a:t>&gt;</a:t>
            </a:r>
          </a:p>
          <a:p>
            <a:r>
              <a:rPr lang="nl-NL" sz="2800" b="1" dirty="0"/>
              <a:t>            &lt;li  </a:t>
            </a:r>
            <a:r>
              <a:rPr lang="nl-NL" sz="2800" b="1" dirty="0">
                <a:solidFill>
                  <a:srgbClr val="FF0000"/>
                </a:solidFill>
              </a:rPr>
              <a:t>*</a:t>
            </a:r>
            <a:r>
              <a:rPr lang="nl-NL" sz="3200" b="1" dirty="0" err="1">
                <a:solidFill>
                  <a:srgbClr val="FFC000"/>
                </a:solidFill>
              </a:rPr>
              <a:t>ngFor</a:t>
            </a:r>
            <a:r>
              <a:rPr lang="nl-NL" sz="3200" b="1" dirty="0"/>
              <a:t> </a:t>
            </a:r>
            <a:r>
              <a:rPr lang="nl-NL" sz="2800" b="1" dirty="0"/>
              <a:t>= “let </a:t>
            </a:r>
            <a:r>
              <a:rPr lang="nl-NL" sz="2800" b="1" dirty="0" err="1">
                <a:solidFill>
                  <a:srgbClr val="C00000"/>
                </a:solidFill>
              </a:rPr>
              <a:t>book</a:t>
            </a:r>
            <a:r>
              <a:rPr lang="nl-NL" sz="2800" b="1" dirty="0">
                <a:solidFill>
                  <a:srgbClr val="C00000"/>
                </a:solidFill>
              </a:rPr>
              <a:t> </a:t>
            </a:r>
            <a:r>
              <a:rPr lang="nl-NL" sz="2800" b="1" dirty="0">
                <a:solidFill>
                  <a:srgbClr val="FFC000"/>
                </a:solidFill>
              </a:rPr>
              <a:t>of</a:t>
            </a:r>
            <a:r>
              <a:rPr lang="nl-NL" sz="2800" b="1" dirty="0">
                <a:solidFill>
                  <a:srgbClr val="C00000"/>
                </a:solidFill>
              </a:rPr>
              <a:t> </a:t>
            </a:r>
            <a:r>
              <a:rPr lang="nl-NL" sz="2800" b="1" dirty="0" err="1">
                <a:solidFill>
                  <a:srgbClr val="C00000"/>
                </a:solidFill>
              </a:rPr>
              <a:t>books</a:t>
            </a:r>
            <a:r>
              <a:rPr lang="nl-NL" sz="2800" b="1" dirty="0"/>
              <a:t>"&gt;      </a:t>
            </a:r>
          </a:p>
          <a:p>
            <a:r>
              <a:rPr lang="nl-NL" sz="2800" b="1" dirty="0"/>
              <a:t>                       {{</a:t>
            </a:r>
            <a:r>
              <a:rPr lang="nl-NL" sz="2800" b="1" dirty="0" err="1">
                <a:solidFill>
                  <a:srgbClr val="C00000"/>
                </a:solidFill>
              </a:rPr>
              <a:t>book</a:t>
            </a:r>
            <a:r>
              <a:rPr lang="nl-NL" sz="2800" b="1" dirty="0"/>
              <a:t>}} </a:t>
            </a:r>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spTree>
    <p:extLst>
      <p:ext uri="{BB962C8B-B14F-4D97-AF65-F5344CB8AC3E}">
        <p14:creationId xmlns:p14="http://schemas.microsoft.com/office/powerpoint/2010/main" val="1354778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AppModule</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err="1"/>
              <a:t>NgModule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a:t>
            </a:r>
            <a:r>
              <a:rPr lang="nl-NL" b="1" i="1" dirty="0" err="1">
                <a:solidFill>
                  <a:srgbClr val="FF0000"/>
                </a:solidFill>
              </a:rPr>
              <a:t>core</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dirty="0"/>
              <a:t>;</a:t>
            </a:r>
          </a:p>
          <a:p>
            <a:pPr marL="0" indent="0">
              <a:buNone/>
            </a:pPr>
            <a:r>
              <a:rPr lang="nl-NL" b="1" dirty="0">
                <a:solidFill>
                  <a:srgbClr val="C00000"/>
                </a:solidFill>
              </a:rPr>
              <a:t>import</a:t>
            </a:r>
            <a:r>
              <a:rPr lang="nl-NL" b="1" dirty="0"/>
              <a:t> {</a:t>
            </a:r>
            <a:r>
              <a:rPr lang="nl-NL" b="1" dirty="0" err="1"/>
              <a:t>AppComponent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app.component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BookSearchComponent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-search/</a:t>
            </a:r>
            <a:r>
              <a:rPr lang="nl-NL" b="1" i="1" dirty="0" err="1">
                <a:solidFill>
                  <a:srgbClr val="FF0000"/>
                </a:solidFill>
              </a:rPr>
              <a:t>book-search.component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DashboardComponent</a:t>
            </a:r>
            <a:r>
              <a:rPr lang="nl-NL" b="1" dirty="0"/>
              <a:t>}   </a:t>
            </a:r>
            <a:r>
              <a:rPr lang="nl-NL" b="1" dirty="0" err="1">
                <a:solidFill>
                  <a:srgbClr val="C00000"/>
                </a:solidFill>
              </a:rPr>
              <a:t>from</a:t>
            </a:r>
            <a:r>
              <a:rPr lang="nl-NL" b="1" dirty="0"/>
              <a:t>   </a:t>
            </a:r>
            <a:r>
              <a:rPr lang="nl-NL" b="1" i="1" dirty="0">
                <a:solidFill>
                  <a:srgbClr val="FF0000"/>
                </a:solidFill>
              </a:rPr>
              <a:t>‘../dashboard/</a:t>
            </a:r>
            <a:r>
              <a:rPr lang="nl-NL" b="1" i="1" dirty="0" err="1">
                <a:solidFill>
                  <a:srgbClr val="FF0000"/>
                </a:solidFill>
              </a:rPr>
              <a:t>dashboard.component</a:t>
            </a:r>
            <a:r>
              <a:rPr lang="nl-NL" b="1" i="1" dirty="0">
                <a:solidFill>
                  <a:srgbClr val="FF0000"/>
                </a:solidFill>
              </a:rPr>
              <a:t>'</a:t>
            </a:r>
            <a:r>
              <a:rPr lang="nl-NL" b="1" dirty="0"/>
              <a:t>;</a:t>
            </a:r>
          </a:p>
          <a:p>
            <a:pPr marL="0" indent="0">
              <a:buNone/>
            </a:pPr>
            <a:endParaRPr lang="nl-NL" b="1" dirty="0"/>
          </a:p>
          <a:p>
            <a:pPr marL="0" indent="0">
              <a:buNone/>
            </a:pPr>
            <a:endParaRPr lang="nl-NL" b="1" dirty="0"/>
          </a:p>
          <a:p>
            <a:pPr marL="0" indent="0">
              <a:buNone/>
            </a:pPr>
            <a:r>
              <a:rPr lang="nl-NL" b="1" dirty="0"/>
              <a:t>@</a:t>
            </a:r>
            <a:r>
              <a:rPr lang="nl-NL" b="1" dirty="0" err="1"/>
              <a:t>NgModule</a:t>
            </a:r>
            <a:r>
              <a:rPr lang="nl-NL" b="1" dirty="0"/>
              <a:t>({</a:t>
            </a:r>
          </a:p>
          <a:p>
            <a:pPr marL="0" indent="0">
              <a:buNone/>
            </a:pPr>
            <a:r>
              <a:rPr lang="nl-NL" b="1" dirty="0"/>
              <a:t>    </a:t>
            </a:r>
            <a:r>
              <a:rPr lang="nl-NL" b="1" dirty="0" err="1"/>
              <a:t>imports</a:t>
            </a:r>
            <a:r>
              <a:rPr lang="nl-NL" b="1" dirty="0"/>
              <a:t>: [</a:t>
            </a:r>
            <a:r>
              <a:rPr lang="nl-NL" b="1" dirty="0" err="1"/>
              <a:t>BrowserModule</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build</a:t>
            </a:r>
            <a:r>
              <a:rPr lang="nl-NL" sz="2200" b="1" i="1" dirty="0">
                <a:highlight>
                  <a:srgbClr val="FFFF00"/>
                </a:highlight>
              </a:rPr>
              <a:t>-in modules</a:t>
            </a:r>
          </a:p>
          <a:p>
            <a:pPr marL="0" indent="0">
              <a:buNone/>
            </a:pPr>
            <a:r>
              <a:rPr lang="nl-NL" b="1" dirty="0"/>
              <a:t>    </a:t>
            </a:r>
            <a:r>
              <a:rPr lang="nl-NL" b="1" dirty="0" err="1"/>
              <a:t>declarations</a:t>
            </a:r>
            <a:r>
              <a:rPr lang="nl-NL" b="1" dirty="0"/>
              <a:t>: [</a:t>
            </a:r>
            <a:r>
              <a:rPr lang="nl-NL" b="1" dirty="0" err="1">
                <a:solidFill>
                  <a:srgbClr val="FF0000"/>
                </a:solidFill>
              </a:rPr>
              <a:t>AppComponent</a:t>
            </a:r>
            <a:r>
              <a:rPr lang="nl-NL" b="1" dirty="0"/>
              <a:t> , </a:t>
            </a:r>
            <a:r>
              <a:rPr lang="nl-NL" b="1" dirty="0" err="1"/>
              <a:t>BookSearchComponent</a:t>
            </a:r>
            <a:r>
              <a:rPr lang="nl-NL" b="1" dirty="0"/>
              <a:t>, </a:t>
            </a:r>
            <a:r>
              <a:rPr lang="nl-NL" b="1" dirty="0" err="1"/>
              <a:t>DashboardComponent</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your</a:t>
            </a:r>
            <a:r>
              <a:rPr lang="nl-NL" sz="2200" b="1" i="1" dirty="0">
                <a:highlight>
                  <a:srgbClr val="FFFF00"/>
                </a:highlight>
              </a:rPr>
              <a:t> </a:t>
            </a:r>
            <a:r>
              <a:rPr lang="nl-NL" sz="2200" b="1" i="1" dirty="0" err="1">
                <a:highlight>
                  <a:srgbClr val="FFFF00"/>
                </a:highlight>
              </a:rPr>
              <a:t>own</a:t>
            </a:r>
            <a:r>
              <a:rPr lang="nl-NL" sz="2200" b="1" i="1" dirty="0">
                <a:highlight>
                  <a:srgbClr val="FFFF00"/>
                </a:highlight>
              </a:rPr>
              <a:t> </a:t>
            </a:r>
            <a:r>
              <a:rPr lang="nl-NL" sz="2200" b="1" i="1" dirty="0" err="1">
                <a:highlight>
                  <a:srgbClr val="FFFF00"/>
                </a:highlight>
              </a:rPr>
              <a:t>components</a:t>
            </a:r>
            <a:endParaRPr lang="nl-NL" sz="2200" b="1" i="1" dirty="0">
              <a:highlight>
                <a:srgbClr val="FFFF00"/>
              </a:highlight>
            </a:endParaRPr>
          </a:p>
          <a:p>
            <a:pPr marL="0" indent="0">
              <a:buNone/>
            </a:pPr>
            <a:r>
              <a:rPr lang="nl-NL" b="1" dirty="0"/>
              <a:t>    bootstrap: [</a:t>
            </a:r>
            <a:r>
              <a:rPr lang="nl-NL" sz="3800" b="1" dirty="0" err="1">
                <a:solidFill>
                  <a:srgbClr val="C00000"/>
                </a:solidFill>
              </a:rPr>
              <a:t>AppComponent</a:t>
            </a:r>
            <a:r>
              <a:rPr lang="nl-NL" sz="2200" b="1" dirty="0"/>
              <a:t>]        </a:t>
            </a:r>
            <a:r>
              <a:rPr lang="nl-NL" sz="2200" b="1" i="1" dirty="0">
                <a:highlight>
                  <a:srgbClr val="FFFF00"/>
                </a:highlight>
              </a:rPr>
              <a:t>// </a:t>
            </a:r>
            <a:r>
              <a:rPr lang="nl-NL" sz="2200" b="1" i="1" dirty="0" err="1">
                <a:highlight>
                  <a:srgbClr val="FFFF00"/>
                </a:highlight>
              </a:rPr>
              <a:t>main</a:t>
            </a:r>
            <a:r>
              <a:rPr lang="nl-NL" sz="2200" b="1" i="1" dirty="0">
                <a:highlight>
                  <a:srgbClr val="FFFF00"/>
                </a:highlight>
              </a:rPr>
              <a:t> component </a:t>
            </a:r>
            <a:r>
              <a:rPr lang="nl-NL" sz="2200" b="1" i="1" dirty="0" err="1">
                <a:highlight>
                  <a:srgbClr val="FFFF00"/>
                </a:highlight>
              </a:rPr>
              <a:t>you</a:t>
            </a:r>
            <a:r>
              <a:rPr lang="nl-NL" sz="2200" b="1" i="1" dirty="0">
                <a:highlight>
                  <a:srgbClr val="FFFF00"/>
                </a:highlight>
              </a:rPr>
              <a:t> </a:t>
            </a:r>
            <a:r>
              <a:rPr lang="nl-NL" sz="2200" b="1" i="1" dirty="0" err="1">
                <a:highlight>
                  <a:srgbClr val="FFFF00"/>
                </a:highlight>
              </a:rPr>
              <a:t>need</a:t>
            </a:r>
            <a:r>
              <a:rPr lang="nl-NL" sz="2200" b="1" i="1" dirty="0">
                <a:highlight>
                  <a:srgbClr val="FFFF00"/>
                </a:highlight>
              </a:rPr>
              <a:t> </a:t>
            </a:r>
            <a:r>
              <a:rPr lang="nl-NL" sz="2200" b="1" i="1" dirty="0" err="1">
                <a:highlight>
                  <a:srgbClr val="FFFF00"/>
                </a:highlight>
              </a:rPr>
              <a:t>to</a:t>
            </a:r>
            <a:r>
              <a:rPr lang="nl-NL" sz="2200" b="1" i="1" dirty="0">
                <a:highlight>
                  <a:srgbClr val="FFFF00"/>
                </a:highlight>
              </a:rPr>
              <a:t> bootstrap</a:t>
            </a:r>
          </a:p>
          <a:p>
            <a:pPr marL="0" indent="0">
              <a:buNone/>
            </a:pPr>
            <a:r>
              <a:rPr lang="nl-NL" b="1" dirty="0"/>
              <a:t>})</a:t>
            </a:r>
          </a:p>
          <a:p>
            <a:pPr marL="0" indent="0">
              <a:buNone/>
            </a:pPr>
            <a:endParaRPr lang="nl-NL" b="1" dirty="0"/>
          </a:p>
          <a:p>
            <a:pPr marL="0" indent="0">
              <a:buNone/>
            </a:pPr>
            <a:r>
              <a:rPr lang="nl-NL" b="1" dirty="0"/>
              <a:t>export class </a:t>
            </a:r>
            <a:r>
              <a:rPr lang="nl-NL" b="1" dirty="0" err="1"/>
              <a:t>AppModule</a:t>
            </a:r>
            <a:r>
              <a:rPr lang="nl-NL" b="1" dirty="0"/>
              <a:t> { }</a:t>
            </a:r>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dirty="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1059" y="2142813"/>
            <a:ext cx="7327292" cy="1286378"/>
          </a:xfrm>
          <a:prstGeom prst="rect">
            <a:avLst/>
          </a:prstGeom>
        </p:spPr>
        <p:txBody>
          <a:bodyPr vert="horz" wrap="square" lIns="0" tIns="0" rIns="0" bIns="0" rtlCol="0">
            <a:spAutoFit/>
          </a:bodyPr>
          <a:lstStyle/>
          <a:p>
            <a:pPr marL="11516" algn="ctr"/>
            <a:r>
              <a:rPr sz="5395" b="1" spc="-5" dirty="0">
                <a:latin typeface="Verdana"/>
                <a:cs typeface="Verdana"/>
              </a:rPr>
              <a:t>Angula</a:t>
            </a:r>
            <a:r>
              <a:rPr sz="5395" b="1" dirty="0">
                <a:latin typeface="Verdana"/>
                <a:cs typeface="Verdana"/>
              </a:rPr>
              <a:t>r</a:t>
            </a:r>
            <a:r>
              <a:rPr sz="5395" b="1" spc="521" dirty="0">
                <a:latin typeface="Times New Roman"/>
                <a:cs typeface="Times New Roman"/>
              </a:rPr>
              <a:t> </a:t>
            </a:r>
            <a:r>
              <a:rPr sz="5395" b="1" dirty="0">
                <a:latin typeface="Verdana"/>
                <a:cs typeface="Verdana"/>
              </a:rPr>
              <a:t>CLI</a:t>
            </a:r>
            <a:endParaRPr sz="5395" dirty="0">
              <a:latin typeface="Verdana"/>
              <a:cs typeface="Verdana"/>
            </a:endParaRPr>
          </a:p>
          <a:p>
            <a:pPr marL="11516">
              <a:spcBef>
                <a:spcPts val="979"/>
              </a:spcBef>
            </a:pPr>
            <a:r>
              <a:rPr sz="2131" spc="9" dirty="0">
                <a:latin typeface="Verdana"/>
                <a:cs typeface="Verdana"/>
              </a:rPr>
              <a:t>Snel</a:t>
            </a:r>
            <a:r>
              <a:rPr sz="2131" spc="240" dirty="0">
                <a:latin typeface="Times New Roman"/>
                <a:cs typeface="Times New Roman"/>
              </a:rPr>
              <a:t> </a:t>
            </a:r>
            <a:r>
              <a:rPr sz="2131" spc="9" dirty="0">
                <a:latin typeface="Verdana"/>
                <a:cs typeface="Verdana"/>
              </a:rPr>
              <a:t>nieuwe</a:t>
            </a:r>
            <a:r>
              <a:rPr sz="2131" spc="240" dirty="0">
                <a:latin typeface="Times New Roman"/>
                <a:cs typeface="Times New Roman"/>
              </a:rPr>
              <a:t> </a:t>
            </a:r>
            <a:r>
              <a:rPr sz="2131" spc="9" dirty="0">
                <a:latin typeface="Verdana"/>
                <a:cs typeface="Verdana"/>
              </a:rPr>
              <a:t>projecten</a:t>
            </a:r>
            <a:r>
              <a:rPr sz="2131" spc="249" dirty="0">
                <a:latin typeface="Times New Roman"/>
                <a:cs typeface="Times New Roman"/>
              </a:rPr>
              <a:t> </a:t>
            </a:r>
            <a:r>
              <a:rPr sz="2131" spc="5" dirty="0">
                <a:latin typeface="Verdana"/>
                <a:cs typeface="Verdana"/>
              </a:rPr>
              <a:t>instelle</a:t>
            </a:r>
            <a:r>
              <a:rPr sz="2131" spc="9" dirty="0">
                <a:latin typeface="Verdana"/>
                <a:cs typeface="Verdana"/>
              </a:rPr>
              <a:t>n</a:t>
            </a:r>
            <a:r>
              <a:rPr sz="2131" spc="258" dirty="0">
                <a:latin typeface="Times New Roman"/>
                <a:cs typeface="Times New Roman"/>
              </a:rPr>
              <a:t> </a:t>
            </a:r>
            <a:r>
              <a:rPr sz="2131" spc="9" dirty="0">
                <a:latin typeface="Verdana"/>
                <a:cs typeface="Verdana"/>
              </a:rPr>
              <a:t>via</a:t>
            </a:r>
            <a:r>
              <a:rPr sz="2131" spc="227" dirty="0">
                <a:latin typeface="Times New Roman"/>
                <a:cs typeface="Times New Roman"/>
              </a:rPr>
              <a:t> </a:t>
            </a:r>
            <a:r>
              <a:rPr sz="2131" spc="9" dirty="0">
                <a:latin typeface="Verdana"/>
                <a:cs typeface="Verdana"/>
              </a:rPr>
              <a:t>de</a:t>
            </a:r>
            <a:r>
              <a:rPr sz="2131" spc="227" dirty="0">
                <a:latin typeface="Times New Roman"/>
                <a:cs typeface="Times New Roman"/>
              </a:rPr>
              <a:t> </a:t>
            </a:r>
            <a:r>
              <a:rPr sz="2131" spc="14" dirty="0">
                <a:latin typeface="Verdana"/>
                <a:cs typeface="Verdana"/>
              </a:rPr>
              <a:t>command</a:t>
            </a:r>
            <a:r>
              <a:rPr sz="2131" spc="218" dirty="0">
                <a:latin typeface="Times New Roman"/>
                <a:cs typeface="Times New Roman"/>
              </a:rPr>
              <a:t> </a:t>
            </a:r>
            <a:r>
              <a:rPr sz="2131" spc="5" dirty="0">
                <a:latin typeface="Verdana"/>
                <a:cs typeface="Verdana"/>
              </a:rPr>
              <a:t>line</a:t>
            </a:r>
            <a:endParaRPr sz="2131" dirty="0">
              <a:latin typeface="Verdana"/>
              <a:cs typeface="Verdana"/>
            </a:endParaRPr>
          </a:p>
        </p:txBody>
      </p:sp>
    </p:spTree>
    <p:extLst>
      <p:ext uri="{BB962C8B-B14F-4D97-AF65-F5344CB8AC3E}">
        <p14:creationId xmlns:p14="http://schemas.microsoft.com/office/powerpoint/2010/main" val="869083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3516" y="490597"/>
            <a:ext cx="8217162" cy="5330929"/>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132917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8827-208D-7243-9C41-8F504DF7E502}"/>
              </a:ext>
            </a:extLst>
          </p:cNvPr>
          <p:cNvSpPr>
            <a:spLocks noGrp="1"/>
          </p:cNvSpPr>
          <p:nvPr>
            <p:ph type="title"/>
          </p:nvPr>
        </p:nvSpPr>
        <p:spPr/>
        <p:txBody>
          <a:bodyPr/>
          <a:lstStyle/>
          <a:p>
            <a:pPr algn="ctr"/>
            <a:r>
              <a:rPr lang="en-US" b="1" dirty="0"/>
              <a:t>Version check Angular CLI</a:t>
            </a:r>
          </a:p>
        </p:txBody>
      </p:sp>
      <p:sp>
        <p:nvSpPr>
          <p:cNvPr id="3" name="Content Placeholder 2">
            <a:extLst>
              <a:ext uri="{FF2B5EF4-FFF2-40B4-BE49-F238E27FC236}">
                <a16:creationId xmlns:a16="http://schemas.microsoft.com/office/drawing/2014/main" id="{3178E31A-A894-5840-A53A-C89D8D0D7360}"/>
              </a:ext>
            </a:extLst>
          </p:cNvPr>
          <p:cNvSpPr>
            <a:spLocks noGrp="1"/>
          </p:cNvSpPr>
          <p:nvPr>
            <p:ph idx="1"/>
          </p:nvPr>
        </p:nvSpPr>
        <p:spPr/>
        <p:txBody>
          <a:bodyPr/>
          <a:lstStyle/>
          <a:p>
            <a:r>
              <a:rPr lang="en-US" dirty="0"/>
              <a:t>Install node (check: </a:t>
            </a:r>
            <a:r>
              <a:rPr lang="en-US" b="1" dirty="0">
                <a:solidFill>
                  <a:srgbClr val="FF0000"/>
                </a:solidFill>
              </a:rPr>
              <a:t>node -v</a:t>
            </a:r>
            <a:r>
              <a:rPr lang="en-US" dirty="0"/>
              <a:t>)</a:t>
            </a:r>
          </a:p>
          <a:p>
            <a:pPr marL="0" indent="0">
              <a:buNone/>
            </a:pPr>
            <a:endParaRPr lang="en-US" dirty="0"/>
          </a:p>
          <a:p>
            <a:pPr marL="0" indent="0">
              <a:buNone/>
            </a:pPr>
            <a:r>
              <a:rPr lang="en-US" dirty="0"/>
              <a:t>Check your current version of </a:t>
            </a:r>
            <a:r>
              <a:rPr lang="en-US" b="1" dirty="0"/>
              <a:t>Angular CLI:</a:t>
            </a:r>
            <a:r>
              <a:rPr lang="en-US" dirty="0"/>
              <a:t> </a:t>
            </a:r>
          </a:p>
          <a:p>
            <a:pPr marL="457200" lvl="1" indent="0">
              <a:buNone/>
            </a:pPr>
            <a:r>
              <a:rPr lang="en-US" b="1" dirty="0">
                <a:solidFill>
                  <a:srgbClr val="FF0000"/>
                </a:solidFill>
              </a:rPr>
              <a:t>ng </a:t>
            </a:r>
            <a:r>
              <a:rPr lang="en-US" b="1" i="1" dirty="0">
                <a:solidFill>
                  <a:srgbClr val="FF0000"/>
                </a:solidFill>
              </a:rPr>
              <a:t>–version</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616902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587-0C50-394C-9AE8-8148E9FA6F61}"/>
              </a:ext>
            </a:extLst>
          </p:cNvPr>
          <p:cNvSpPr>
            <a:spLocks noGrp="1"/>
          </p:cNvSpPr>
          <p:nvPr>
            <p:ph type="title"/>
          </p:nvPr>
        </p:nvSpPr>
        <p:spPr/>
        <p:txBody>
          <a:bodyPr/>
          <a:lstStyle/>
          <a:p>
            <a:pPr algn="ctr"/>
            <a:r>
              <a:rPr lang="en-US" b="1" dirty="0"/>
              <a:t>Install Angular CLI</a:t>
            </a:r>
            <a:endParaRPr lang="en-US" dirty="0"/>
          </a:p>
        </p:txBody>
      </p:sp>
      <p:sp>
        <p:nvSpPr>
          <p:cNvPr id="3" name="Content Placeholder 2">
            <a:extLst>
              <a:ext uri="{FF2B5EF4-FFF2-40B4-BE49-F238E27FC236}">
                <a16:creationId xmlns:a16="http://schemas.microsoft.com/office/drawing/2014/main" id="{08D75996-D6D5-1A46-BF96-DD2E5DCE4BF1}"/>
              </a:ext>
            </a:extLst>
          </p:cNvPr>
          <p:cNvSpPr>
            <a:spLocks noGrp="1"/>
          </p:cNvSpPr>
          <p:nvPr>
            <p:ph idx="1"/>
          </p:nvPr>
        </p:nvSpPr>
        <p:spPr/>
        <p:txBody>
          <a:bodyPr/>
          <a:lstStyle/>
          <a:p>
            <a:endParaRPr lang="en-US" dirty="0"/>
          </a:p>
          <a:p>
            <a:pPr marL="0" indent="0">
              <a:buNone/>
            </a:pPr>
            <a:r>
              <a:rPr lang="en-US" dirty="0"/>
              <a:t>Install the Angular CLI</a:t>
            </a:r>
          </a:p>
          <a:p>
            <a:pPr marL="457200" lvl="1" indent="0">
              <a:buNone/>
            </a:pPr>
            <a:r>
              <a:rPr lang="en-US" b="1" dirty="0"/>
              <a:t>[</a:t>
            </a:r>
            <a:r>
              <a:rPr lang="en-US" b="1" dirty="0" err="1"/>
              <a:t>sudo</a:t>
            </a:r>
            <a:r>
              <a:rPr lang="en-US" b="1" dirty="0"/>
              <a:t>]</a:t>
            </a:r>
            <a:r>
              <a:rPr lang="en-US" dirty="0"/>
              <a:t> </a:t>
            </a:r>
            <a:r>
              <a:rPr lang="en-US" b="1" dirty="0" err="1">
                <a:solidFill>
                  <a:srgbClr val="FF0000"/>
                </a:solidFill>
              </a:rPr>
              <a:t>npm</a:t>
            </a:r>
            <a:r>
              <a:rPr lang="en-US" b="1" dirty="0">
                <a:solidFill>
                  <a:srgbClr val="FF0000"/>
                </a:solidFill>
              </a:rPr>
              <a:t> install -g @angular/</a:t>
            </a:r>
            <a:r>
              <a:rPr lang="en-US" b="1" dirty="0" err="1">
                <a:solidFill>
                  <a:srgbClr val="FF0000"/>
                </a:solidFill>
              </a:rPr>
              <a:t>cli@latest</a:t>
            </a:r>
            <a:endParaRPr lang="en-US" b="1" dirty="0">
              <a:solidFill>
                <a:srgbClr val="FF0000"/>
              </a:solidFill>
            </a:endParaRPr>
          </a:p>
          <a:p>
            <a:endParaRPr lang="en-US" b="1" dirty="0"/>
          </a:p>
        </p:txBody>
      </p:sp>
    </p:spTree>
    <p:extLst>
      <p:ext uri="{BB962C8B-B14F-4D97-AF65-F5344CB8AC3E}">
        <p14:creationId xmlns:p14="http://schemas.microsoft.com/office/powerpoint/2010/main" val="2152586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B1BB-7ED7-534E-855F-ADE9F4E0B995}"/>
              </a:ext>
            </a:extLst>
          </p:cNvPr>
          <p:cNvSpPr>
            <a:spLocks noGrp="1"/>
          </p:cNvSpPr>
          <p:nvPr>
            <p:ph type="title"/>
          </p:nvPr>
        </p:nvSpPr>
        <p:spPr/>
        <p:txBody>
          <a:bodyPr>
            <a:normAutofit fontScale="90000"/>
          </a:bodyPr>
          <a:lstStyle/>
          <a:p>
            <a:pPr algn="ctr"/>
            <a:br>
              <a:rPr lang="en-US" dirty="0"/>
            </a:br>
            <a:r>
              <a:rPr lang="en-US" b="1" dirty="0">
                <a:solidFill>
                  <a:srgbClr val="FFC000"/>
                </a:solidFill>
              </a:rPr>
              <a:t>Check your Angular CLI version</a:t>
            </a:r>
            <a:br>
              <a:rPr lang="en-US" dirty="0"/>
            </a:br>
            <a:endParaRPr lang="en-US" dirty="0"/>
          </a:p>
        </p:txBody>
      </p:sp>
      <p:sp>
        <p:nvSpPr>
          <p:cNvPr id="3" name="Content Placeholder 2">
            <a:extLst>
              <a:ext uri="{FF2B5EF4-FFF2-40B4-BE49-F238E27FC236}">
                <a16:creationId xmlns:a16="http://schemas.microsoft.com/office/drawing/2014/main" id="{A4680F6B-9DCF-5941-91D8-83A3E3E63BB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1BD8543E-9F27-1241-874A-E73D50732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7" y="1686043"/>
            <a:ext cx="4595159" cy="5171957"/>
          </a:xfrm>
          <a:prstGeom prst="rect">
            <a:avLst/>
          </a:prstGeom>
        </p:spPr>
      </p:pic>
    </p:spTree>
    <p:extLst>
      <p:ext uri="{BB962C8B-B14F-4D97-AF65-F5344CB8AC3E}">
        <p14:creationId xmlns:p14="http://schemas.microsoft.com/office/powerpoint/2010/main" val="1060843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CB39-AC58-E74A-BA22-A51DF31D911F}"/>
              </a:ext>
            </a:extLst>
          </p:cNvPr>
          <p:cNvSpPr>
            <a:spLocks noGrp="1"/>
          </p:cNvSpPr>
          <p:nvPr>
            <p:ph type="title"/>
          </p:nvPr>
        </p:nvSpPr>
        <p:spPr/>
        <p:txBody>
          <a:bodyPr>
            <a:normAutofit/>
          </a:bodyPr>
          <a:lstStyle/>
          <a:p>
            <a:pPr algn="ctr"/>
            <a:br>
              <a:rPr lang="en-US" b="1" dirty="0"/>
            </a:br>
            <a:endParaRPr lang="en-US" dirty="0"/>
          </a:p>
        </p:txBody>
      </p:sp>
      <p:sp>
        <p:nvSpPr>
          <p:cNvPr id="3" name="Content Placeholder 2">
            <a:extLst>
              <a:ext uri="{FF2B5EF4-FFF2-40B4-BE49-F238E27FC236}">
                <a16:creationId xmlns:a16="http://schemas.microsoft.com/office/drawing/2014/main" id="{99F0CA33-5B0A-D442-9234-D62F1F889B76}"/>
              </a:ext>
            </a:extLst>
          </p:cNvPr>
          <p:cNvSpPr>
            <a:spLocks noGrp="1"/>
          </p:cNvSpPr>
          <p:nvPr>
            <p:ph idx="1"/>
          </p:nvPr>
        </p:nvSpPr>
        <p:spPr/>
        <p:txBody>
          <a:bodyPr/>
          <a:lstStyle/>
          <a:p>
            <a:endParaRPr lang="en-US" dirty="0"/>
          </a:p>
          <a:p>
            <a:pPr marL="0" indent="0" algn="ctr">
              <a:buNone/>
            </a:pPr>
            <a:r>
              <a:rPr lang="en-US" sz="5400" b="1" dirty="0">
                <a:solidFill>
                  <a:srgbClr val="C00000"/>
                </a:solidFill>
              </a:rPr>
              <a:t>Scaffolding - Angular CLI </a:t>
            </a:r>
            <a:br>
              <a:rPr lang="en-US" dirty="0"/>
            </a:br>
            <a:endParaRPr lang="en-US" dirty="0"/>
          </a:p>
          <a:p>
            <a:endParaRPr lang="en-US" dirty="0"/>
          </a:p>
        </p:txBody>
      </p:sp>
    </p:spTree>
    <p:extLst>
      <p:ext uri="{BB962C8B-B14F-4D97-AF65-F5344CB8AC3E}">
        <p14:creationId xmlns:p14="http://schemas.microsoft.com/office/powerpoint/2010/main" val="1944388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668-C6AE-7C40-8333-A1BA943FE5DC}"/>
              </a:ext>
            </a:extLst>
          </p:cNvPr>
          <p:cNvSpPr>
            <a:spLocks noGrp="1"/>
          </p:cNvSpPr>
          <p:nvPr>
            <p:ph type="title"/>
          </p:nvPr>
        </p:nvSpPr>
        <p:spPr/>
        <p:txBody>
          <a:bodyPr/>
          <a:lstStyle/>
          <a:p>
            <a:pPr algn="ctr"/>
            <a:r>
              <a:rPr lang="en-US" b="1" dirty="0">
                <a:solidFill>
                  <a:srgbClr val="FFC000"/>
                </a:solidFill>
              </a:rPr>
              <a:t>Generating an Angular project</a:t>
            </a:r>
            <a:endParaRPr lang="en-US" dirty="0"/>
          </a:p>
        </p:txBody>
      </p:sp>
      <p:sp>
        <p:nvSpPr>
          <p:cNvPr id="3" name="Content Placeholder 2">
            <a:extLst>
              <a:ext uri="{FF2B5EF4-FFF2-40B4-BE49-F238E27FC236}">
                <a16:creationId xmlns:a16="http://schemas.microsoft.com/office/drawing/2014/main" id="{F21D2D34-BFEE-F14E-8F19-F2E95A106EC8}"/>
              </a:ext>
            </a:extLst>
          </p:cNvPr>
          <p:cNvSpPr>
            <a:spLocks noGrp="1"/>
          </p:cNvSpPr>
          <p:nvPr>
            <p:ph idx="1"/>
          </p:nvPr>
        </p:nvSpPr>
        <p:spPr/>
        <p:txBody>
          <a:bodyPr/>
          <a:lstStyle/>
          <a:p>
            <a:pPr marL="0" indent="0">
              <a:buNone/>
            </a:pPr>
            <a:r>
              <a:rPr lang="en-US" b="1" dirty="0">
                <a:solidFill>
                  <a:srgbClr val="FF0000"/>
                </a:solidFill>
              </a:rPr>
              <a:t>ng new </a:t>
            </a:r>
            <a:r>
              <a:rPr lang="en-US" i="1" dirty="0"/>
              <a:t>my-project</a:t>
            </a:r>
            <a:r>
              <a:rPr lang="en-US"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C2D7FBF-B211-8E40-AF86-4A819F0FC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94" y="2807494"/>
            <a:ext cx="6070600" cy="2387600"/>
          </a:xfrm>
          <a:prstGeom prst="rect">
            <a:avLst/>
          </a:prstGeom>
        </p:spPr>
      </p:pic>
    </p:spTree>
    <p:extLst>
      <p:ext uri="{BB962C8B-B14F-4D97-AF65-F5344CB8AC3E}">
        <p14:creationId xmlns:p14="http://schemas.microsoft.com/office/powerpoint/2010/main" val="1320653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5AE0-7067-204C-BF6C-62E0EC097AF9}"/>
              </a:ext>
            </a:extLst>
          </p:cNvPr>
          <p:cNvSpPr>
            <a:spLocks noGrp="1"/>
          </p:cNvSpPr>
          <p:nvPr>
            <p:ph type="title"/>
          </p:nvPr>
        </p:nvSpPr>
        <p:spPr/>
        <p:txBody>
          <a:bodyPr/>
          <a:lstStyle/>
          <a:p>
            <a:pPr algn="ctr"/>
            <a:r>
              <a:rPr lang="en-US" b="1" dirty="0"/>
              <a:t>GITHUB</a:t>
            </a:r>
          </a:p>
        </p:txBody>
      </p:sp>
      <p:sp>
        <p:nvSpPr>
          <p:cNvPr id="3" name="Content Placeholder 2">
            <a:extLst>
              <a:ext uri="{FF2B5EF4-FFF2-40B4-BE49-F238E27FC236}">
                <a16:creationId xmlns:a16="http://schemas.microsoft.com/office/drawing/2014/main" id="{1D617008-351A-C742-B966-9E48E3EC32BA}"/>
              </a:ext>
            </a:extLst>
          </p:cNvPr>
          <p:cNvSpPr>
            <a:spLocks noGrp="1"/>
          </p:cNvSpPr>
          <p:nvPr>
            <p:ph idx="1"/>
          </p:nvPr>
        </p:nvSpPr>
        <p:spPr/>
        <p:txBody>
          <a:bodyPr/>
          <a:lstStyle/>
          <a:p>
            <a:endParaRPr lang="en-US" dirty="0"/>
          </a:p>
          <a:p>
            <a:endParaRPr lang="en-US" b="1" dirty="0">
              <a:solidFill>
                <a:srgbClr val="0070C0"/>
              </a:solidFill>
            </a:endParaRPr>
          </a:p>
          <a:p>
            <a:pPr marL="0" indent="0" algn="ctr">
              <a:buNone/>
            </a:pPr>
            <a:r>
              <a:rPr lang="en-US" b="1" dirty="0">
                <a:solidFill>
                  <a:srgbClr val="C00000"/>
                </a:solidFill>
              </a:rPr>
              <a:t>https://</a:t>
            </a:r>
            <a:r>
              <a:rPr lang="en-US" b="1" dirty="0" err="1">
                <a:solidFill>
                  <a:srgbClr val="C00000"/>
                </a:solidFill>
              </a:rPr>
              <a:t>github.com</a:t>
            </a:r>
            <a:r>
              <a:rPr lang="en-US" b="1" dirty="0">
                <a:solidFill>
                  <a:srgbClr val="C00000"/>
                </a:solidFill>
              </a:rPr>
              <a:t>/petereijgermans11/workshop-angular10</a:t>
            </a:r>
          </a:p>
        </p:txBody>
      </p:sp>
    </p:spTree>
    <p:extLst>
      <p:ext uri="{BB962C8B-B14F-4D97-AF65-F5344CB8AC3E}">
        <p14:creationId xmlns:p14="http://schemas.microsoft.com/office/powerpoint/2010/main" val="3202966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1FD0-C888-A54D-AEF2-FDFEC08E74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F2AC62-B685-E949-92AA-60C241A7FF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51" y="0"/>
            <a:ext cx="7312697" cy="6908823"/>
          </a:xfrm>
        </p:spPr>
      </p:pic>
    </p:spTree>
    <p:extLst>
      <p:ext uri="{BB962C8B-B14F-4D97-AF65-F5344CB8AC3E}">
        <p14:creationId xmlns:p14="http://schemas.microsoft.com/office/powerpoint/2010/main" val="3453770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EA75-81E7-2B4A-A068-A1FBB5F02BFB}"/>
              </a:ext>
            </a:extLst>
          </p:cNvPr>
          <p:cNvSpPr>
            <a:spLocks noGrp="1"/>
          </p:cNvSpPr>
          <p:nvPr>
            <p:ph type="title"/>
          </p:nvPr>
        </p:nvSpPr>
        <p:spPr/>
        <p:txBody>
          <a:bodyPr/>
          <a:lstStyle/>
          <a:p>
            <a:pPr algn="ctr"/>
            <a:r>
              <a:rPr lang="en-US" b="1" dirty="0">
                <a:solidFill>
                  <a:srgbClr val="FFC000"/>
                </a:solidFill>
              </a:rPr>
              <a:t>Generating and serving an Angular project</a:t>
            </a:r>
          </a:p>
        </p:txBody>
      </p:sp>
      <p:sp>
        <p:nvSpPr>
          <p:cNvPr id="3" name="Content Placeholder 2">
            <a:extLst>
              <a:ext uri="{FF2B5EF4-FFF2-40B4-BE49-F238E27FC236}">
                <a16:creationId xmlns:a16="http://schemas.microsoft.com/office/drawing/2014/main" id="{8A064692-5E16-1246-9DF1-46763BEE4BEB}"/>
              </a:ext>
            </a:extLst>
          </p:cNvPr>
          <p:cNvSpPr>
            <a:spLocks noGrp="1"/>
          </p:cNvSpPr>
          <p:nvPr>
            <p:ph idx="1"/>
          </p:nvPr>
        </p:nvSpPr>
        <p:spPr/>
        <p:txBody>
          <a:bodyPr/>
          <a:lstStyle/>
          <a:p>
            <a:endParaRPr lang="en-US" dirty="0"/>
          </a:p>
          <a:p>
            <a:pPr marL="457200" lvl="1" indent="0">
              <a:buNone/>
            </a:pPr>
            <a:r>
              <a:rPr lang="en-US" b="1" dirty="0">
                <a:solidFill>
                  <a:srgbClr val="FF0000"/>
                </a:solidFill>
              </a:rPr>
              <a:t>ng new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cd</a:t>
            </a:r>
            <a:r>
              <a:rPr lang="en-US" b="1" dirty="0"/>
              <a:t>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ng serve</a:t>
            </a:r>
          </a:p>
          <a:p>
            <a:pPr marL="0" indent="0">
              <a:buNone/>
            </a:pPr>
            <a:endParaRPr lang="en-US" b="1" dirty="0">
              <a:solidFill>
                <a:srgbClr val="FF0000"/>
              </a:solidFill>
            </a:endParaRPr>
          </a:p>
          <a:p>
            <a:pPr marL="0" indent="0">
              <a:buNone/>
            </a:pPr>
            <a:r>
              <a:rPr lang="en-US" dirty="0"/>
              <a:t>In your browser, open </a:t>
            </a:r>
            <a:r>
              <a:rPr lang="en-US" dirty="0">
                <a:hlinkClick r:id="rId3"/>
              </a:rPr>
              <a:t>http://localhost:4200/</a:t>
            </a:r>
            <a:r>
              <a:rPr lang="en-US" dirty="0"/>
              <a:t> </a:t>
            </a:r>
            <a:endParaRPr lang="en-US" b="1" dirty="0">
              <a:solidFill>
                <a:srgbClr val="FF0000"/>
              </a:solidFill>
            </a:endParaRPr>
          </a:p>
        </p:txBody>
      </p:sp>
    </p:spTree>
    <p:extLst>
      <p:ext uri="{BB962C8B-B14F-4D97-AF65-F5344CB8AC3E}">
        <p14:creationId xmlns:p14="http://schemas.microsoft.com/office/powerpoint/2010/main" val="3211112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a:solidFill>
                  <a:srgbClr val="C00000"/>
                </a:solidFill>
              </a:rPr>
              <a:t>ng generate &lt;component&gt;</a:t>
            </a:r>
            <a:endParaRPr lang="en-US" sz="5400" dirty="0">
              <a:solidFill>
                <a:srgbClr val="C00000"/>
              </a:solidFill>
            </a:endParaRPr>
          </a:p>
        </p:txBody>
      </p:sp>
    </p:spTree>
    <p:extLst>
      <p:ext uri="{BB962C8B-B14F-4D97-AF65-F5344CB8AC3E}">
        <p14:creationId xmlns:p14="http://schemas.microsoft.com/office/powerpoint/2010/main" val="2804327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3F0-7CF4-2549-A770-48ED5AC3B96D}"/>
              </a:ext>
            </a:extLst>
          </p:cNvPr>
          <p:cNvSpPr>
            <a:spLocks noGrp="1"/>
          </p:cNvSpPr>
          <p:nvPr>
            <p:ph type="title"/>
          </p:nvPr>
        </p:nvSpPr>
        <p:spPr/>
        <p:txBody>
          <a:bodyPr/>
          <a:lstStyle/>
          <a:p>
            <a:pPr algn="ctr"/>
            <a:r>
              <a:rPr lang="en-US" b="1" dirty="0"/>
              <a:t>ng generate</a:t>
            </a:r>
          </a:p>
        </p:txBody>
      </p:sp>
      <p:sp>
        <p:nvSpPr>
          <p:cNvPr id="3" name="Content Placeholder 2">
            <a:extLst>
              <a:ext uri="{FF2B5EF4-FFF2-40B4-BE49-F238E27FC236}">
                <a16:creationId xmlns:a16="http://schemas.microsoft.com/office/drawing/2014/main" id="{69FDAA57-A7DA-7347-AB91-CF81DA9A0461}"/>
              </a:ext>
            </a:extLst>
          </p:cNvPr>
          <p:cNvSpPr>
            <a:spLocks noGrp="1"/>
          </p:cNvSpPr>
          <p:nvPr>
            <p:ph idx="1"/>
          </p:nvPr>
        </p:nvSpPr>
        <p:spPr/>
        <p:txBody>
          <a:bodyPr/>
          <a:lstStyle/>
          <a:p>
            <a:pPr marL="0" indent="0" algn="ctr">
              <a:buNone/>
            </a:pPr>
            <a:r>
              <a:rPr lang="en-US" dirty="0"/>
              <a:t>Use the </a:t>
            </a:r>
            <a:r>
              <a:rPr lang="en-US" b="1" dirty="0">
                <a:solidFill>
                  <a:srgbClr val="FF0000"/>
                </a:solidFill>
              </a:rPr>
              <a:t>ng generate</a:t>
            </a:r>
            <a:r>
              <a:rPr lang="en-US" dirty="0">
                <a:solidFill>
                  <a:srgbClr val="FF0000"/>
                </a:solidFill>
              </a:rPr>
              <a:t> </a:t>
            </a:r>
            <a:r>
              <a:rPr lang="en-US" dirty="0"/>
              <a:t>command to:</a:t>
            </a:r>
          </a:p>
          <a:p>
            <a:pPr algn="ctr"/>
            <a:endParaRPr lang="en-US" dirty="0"/>
          </a:p>
          <a:p>
            <a:pPr marL="457200" lvl="1" indent="0" algn="ctr">
              <a:buNone/>
            </a:pPr>
            <a:r>
              <a:rPr lang="en-US" b="1" dirty="0">
                <a:solidFill>
                  <a:schemeClr val="accent2"/>
                </a:solidFill>
              </a:rPr>
              <a:t>ng generate &lt;components&gt; </a:t>
            </a:r>
          </a:p>
          <a:p>
            <a:pPr marL="457200" lvl="1" indent="0" algn="ctr">
              <a:buNone/>
            </a:pPr>
            <a:endParaRPr lang="en-US" b="1" dirty="0">
              <a:solidFill>
                <a:schemeClr val="accent2"/>
              </a:solidFill>
            </a:endParaRPr>
          </a:p>
          <a:p>
            <a:pPr marL="457200" lvl="1" indent="0" algn="ctr">
              <a:buNone/>
            </a:pPr>
            <a:r>
              <a:rPr lang="en-US" b="1" dirty="0">
                <a:solidFill>
                  <a:schemeClr val="accent2"/>
                </a:solidFill>
              </a:rPr>
              <a:t>ng generate &lt;services&gt;</a:t>
            </a:r>
          </a:p>
          <a:p>
            <a:pPr marL="0" indent="0">
              <a:buNone/>
            </a:pPr>
            <a:endParaRPr lang="en-US" dirty="0"/>
          </a:p>
        </p:txBody>
      </p:sp>
    </p:spTree>
    <p:extLst>
      <p:ext uri="{BB962C8B-B14F-4D97-AF65-F5344CB8AC3E}">
        <p14:creationId xmlns:p14="http://schemas.microsoft.com/office/powerpoint/2010/main" val="2667410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750C-FFDB-3D4C-9F52-2A0E1503BBF8}"/>
              </a:ext>
            </a:extLst>
          </p:cNvPr>
          <p:cNvSpPr>
            <a:spLocks noGrp="1"/>
          </p:cNvSpPr>
          <p:nvPr>
            <p:ph type="title"/>
          </p:nvPr>
        </p:nvSpPr>
        <p:spPr/>
        <p:txBody>
          <a:bodyPr/>
          <a:lstStyle/>
          <a:p>
            <a:pPr algn="ctr"/>
            <a:r>
              <a:rPr lang="en-US" b="1" dirty="0">
                <a:solidFill>
                  <a:schemeClr val="accent2"/>
                </a:solidFill>
              </a:rPr>
              <a:t>DEMO</a:t>
            </a:r>
          </a:p>
        </p:txBody>
      </p:sp>
      <p:sp>
        <p:nvSpPr>
          <p:cNvPr id="3" name="Content Placeholder 2">
            <a:extLst>
              <a:ext uri="{FF2B5EF4-FFF2-40B4-BE49-F238E27FC236}">
                <a16:creationId xmlns:a16="http://schemas.microsoft.com/office/drawing/2014/main" id="{ED03BB4F-DD7B-894E-91B6-F500ADFD6C35}"/>
              </a:ext>
            </a:extLst>
          </p:cNvPr>
          <p:cNvSpPr>
            <a:spLocks noGrp="1"/>
          </p:cNvSpPr>
          <p:nvPr>
            <p:ph idx="1"/>
          </p:nvPr>
        </p:nvSpPr>
        <p:spPr/>
        <p:txBody>
          <a:bodyPr/>
          <a:lstStyle/>
          <a:p>
            <a:endParaRPr lang="en-US" dirty="0"/>
          </a:p>
          <a:p>
            <a:pPr marL="0" indent="0" algn="ctr">
              <a:buNone/>
            </a:pPr>
            <a:r>
              <a:rPr lang="en-US" b="1" dirty="0"/>
              <a:t>Generate a new component in Hello World</a:t>
            </a:r>
          </a:p>
        </p:txBody>
      </p:sp>
    </p:spTree>
    <p:extLst>
      <p:ext uri="{BB962C8B-B14F-4D97-AF65-F5344CB8AC3E}">
        <p14:creationId xmlns:p14="http://schemas.microsoft.com/office/powerpoint/2010/main" val="2328558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EDE2-08D1-6646-BF31-3493A574044B}"/>
              </a:ext>
            </a:extLst>
          </p:cNvPr>
          <p:cNvSpPr>
            <a:spLocks noGrp="1"/>
          </p:cNvSpPr>
          <p:nvPr>
            <p:ph type="title"/>
          </p:nvPr>
        </p:nvSpPr>
        <p:spPr/>
        <p:txBody>
          <a:bodyPr/>
          <a:lstStyle/>
          <a:p>
            <a:pPr algn="ctr"/>
            <a:r>
              <a:rPr lang="en-US" b="1" dirty="0">
                <a:solidFill>
                  <a:srgbClr val="C00000"/>
                </a:solidFill>
              </a:rPr>
              <a:t>Exercise 1</a:t>
            </a:r>
          </a:p>
        </p:txBody>
      </p:sp>
      <p:sp>
        <p:nvSpPr>
          <p:cNvPr id="3" name="Content Placeholder 2">
            <a:extLst>
              <a:ext uri="{FF2B5EF4-FFF2-40B4-BE49-F238E27FC236}">
                <a16:creationId xmlns:a16="http://schemas.microsoft.com/office/drawing/2014/main" id="{24031EAB-ED12-6C4D-AD1C-A64B984CEC10}"/>
              </a:ext>
            </a:extLst>
          </p:cNvPr>
          <p:cNvSpPr>
            <a:spLocks noGrp="1"/>
          </p:cNvSpPr>
          <p:nvPr>
            <p:ph idx="1"/>
          </p:nvPr>
        </p:nvSpPr>
        <p:spPr/>
        <p:txBody>
          <a:bodyPr/>
          <a:lstStyle/>
          <a:p>
            <a:endParaRPr lang="en-US" dirty="0"/>
          </a:p>
          <a:p>
            <a:pPr marL="0" indent="0" algn="ctr">
              <a:buNone/>
            </a:pPr>
            <a:r>
              <a:rPr lang="en-US" dirty="0"/>
              <a:t>Go to folder: </a:t>
            </a:r>
            <a:r>
              <a:rPr lang="en-US" b="1" dirty="0"/>
              <a:t>“Exercises Angular10/</a:t>
            </a:r>
            <a:r>
              <a:rPr lang="en-US" b="1" dirty="0">
                <a:solidFill>
                  <a:schemeClr val="accent2">
                    <a:lumMod val="50000"/>
                  </a:schemeClr>
                </a:solidFill>
              </a:rPr>
              <a:t>exercises</a:t>
            </a:r>
            <a:r>
              <a:rPr lang="en-US" b="1" dirty="0"/>
              <a:t>”</a:t>
            </a:r>
          </a:p>
          <a:p>
            <a:pPr marL="0" indent="0" algn="ctr">
              <a:buNone/>
            </a:pPr>
            <a:r>
              <a:rPr lang="en-US" dirty="0"/>
              <a:t>and start the </a:t>
            </a:r>
            <a:r>
              <a:rPr lang="en-US" u="sng" dirty="0"/>
              <a:t>first</a:t>
            </a:r>
            <a:r>
              <a:rPr lang="en-US" dirty="0"/>
              <a:t> exercise in: </a:t>
            </a:r>
          </a:p>
          <a:p>
            <a:pPr marL="0" indent="0" algn="ctr">
              <a:buNone/>
            </a:pPr>
            <a:endParaRPr lang="en-US" b="1" dirty="0"/>
          </a:p>
          <a:p>
            <a:pPr marL="0" indent="0" algn="ctr">
              <a:buNone/>
            </a:pPr>
            <a:r>
              <a:rPr lang="en-US" b="1" dirty="0" err="1"/>
              <a:t>Oefeningen</a:t>
            </a:r>
            <a:r>
              <a:rPr lang="en-US" b="1" dirty="0"/>
              <a:t> </a:t>
            </a:r>
            <a:r>
              <a:rPr lang="en-US" b="1" dirty="0" err="1"/>
              <a:t>Angular.docx</a:t>
            </a:r>
            <a:endParaRPr lang="en-US" b="1" dirty="0"/>
          </a:p>
          <a:p>
            <a:pPr marL="0" indent="0" algn="ctr">
              <a:buNone/>
            </a:pPr>
            <a:endParaRPr lang="en-US" b="1" dirty="0"/>
          </a:p>
          <a:p>
            <a:pPr marL="0" indent="0" algn="ctr">
              <a:buNone/>
            </a:pPr>
            <a:endParaRPr lang="en-US" b="1" dirty="0"/>
          </a:p>
          <a:p>
            <a:pPr marL="0" indent="0" algn="ctr">
              <a:buNone/>
            </a:pPr>
            <a:r>
              <a:rPr lang="en-US" b="1" dirty="0">
                <a:solidFill>
                  <a:srgbClr val="C00000"/>
                </a:solidFill>
              </a:rPr>
              <a:t>Solutions see: “Exercises Angular10/examples”</a:t>
            </a:r>
          </a:p>
          <a:p>
            <a:pPr marL="0" indent="0">
              <a:buNone/>
            </a:pPr>
            <a:endParaRPr lang="en-US" dirty="0"/>
          </a:p>
        </p:txBody>
      </p:sp>
    </p:spTree>
    <p:extLst>
      <p:ext uri="{BB962C8B-B14F-4D97-AF65-F5344CB8AC3E}">
        <p14:creationId xmlns:p14="http://schemas.microsoft.com/office/powerpoint/2010/main" val="904961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lang="nl-NL" spc="9" dirty="0" err="1"/>
              <a:t>About</a:t>
            </a:r>
            <a:r>
              <a:rPr lang="nl-NL" spc="9" dirty="0"/>
              <a:t> </a:t>
            </a:r>
            <a:r>
              <a:rPr lang="nl-NL" spc="9" dirty="0" err="1"/>
              <a:t>you</a:t>
            </a:r>
            <a:r>
              <a:rPr spc="14" dirty="0"/>
              <a:t>…</a:t>
            </a:r>
          </a:p>
        </p:txBody>
      </p:sp>
      <p:sp>
        <p:nvSpPr>
          <p:cNvPr id="3" name="object 3"/>
          <p:cNvSpPr/>
          <p:nvPr/>
        </p:nvSpPr>
        <p:spPr>
          <a:xfrm>
            <a:off x="4810202" y="1150494"/>
            <a:ext cx="2962932" cy="5632418"/>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704895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909312" y="2215989"/>
            <a:ext cx="1752791" cy="1395209"/>
          </a:xfrm>
          <a:custGeom>
            <a:avLst/>
            <a:gdLst/>
            <a:ahLst/>
            <a:cxnLst/>
            <a:rect l="l" t="t" r="r" b="b"/>
            <a:pathLst>
              <a:path w="1932939" h="1538604">
                <a:moveTo>
                  <a:pt x="0" y="1538477"/>
                </a:moveTo>
                <a:lnTo>
                  <a:pt x="1932431" y="1538477"/>
                </a:lnTo>
                <a:lnTo>
                  <a:pt x="1932431" y="0"/>
                </a:lnTo>
                <a:lnTo>
                  <a:pt x="0" y="0"/>
                </a:lnTo>
                <a:lnTo>
                  <a:pt x="0" y="1538477"/>
                </a:lnTo>
                <a:close/>
              </a:path>
            </a:pathLst>
          </a:custGeom>
          <a:solidFill>
            <a:srgbClr val="00CC99"/>
          </a:solidFill>
        </p:spPr>
        <p:txBody>
          <a:bodyPr wrap="square" lIns="0" tIns="0" rIns="0" bIns="0" rtlCol="0"/>
          <a:lstStyle/>
          <a:p>
            <a:endParaRPr sz="1632"/>
          </a:p>
        </p:txBody>
      </p:sp>
      <p:sp>
        <p:nvSpPr>
          <p:cNvPr id="4" name="object 4"/>
          <p:cNvSpPr/>
          <p:nvPr/>
        </p:nvSpPr>
        <p:spPr>
          <a:xfrm>
            <a:off x="2903093" y="2209770"/>
            <a:ext cx="1764884" cy="1407877"/>
          </a:xfrm>
          <a:custGeom>
            <a:avLst/>
            <a:gdLst/>
            <a:ahLst/>
            <a:cxnLst/>
            <a:rect l="l" t="t" r="r" b="b"/>
            <a:pathLst>
              <a:path w="1946275" h="1552575">
                <a:moveTo>
                  <a:pt x="1946147" y="0"/>
                </a:moveTo>
                <a:lnTo>
                  <a:pt x="0" y="0"/>
                </a:lnTo>
                <a:lnTo>
                  <a:pt x="0" y="1552193"/>
                </a:lnTo>
                <a:lnTo>
                  <a:pt x="1946147" y="1552193"/>
                </a:lnTo>
                <a:lnTo>
                  <a:pt x="1946147" y="1545335"/>
                </a:lnTo>
                <a:lnTo>
                  <a:pt x="13715" y="1545335"/>
                </a:lnTo>
                <a:lnTo>
                  <a:pt x="6857" y="1538477"/>
                </a:lnTo>
                <a:lnTo>
                  <a:pt x="13715" y="1538477"/>
                </a:lnTo>
                <a:lnTo>
                  <a:pt x="13715" y="13715"/>
                </a:lnTo>
                <a:lnTo>
                  <a:pt x="6857" y="13715"/>
                </a:lnTo>
                <a:lnTo>
                  <a:pt x="13715" y="6857"/>
                </a:lnTo>
                <a:lnTo>
                  <a:pt x="1946147" y="6857"/>
                </a:lnTo>
                <a:lnTo>
                  <a:pt x="1946147" y="0"/>
                </a:lnTo>
                <a:close/>
              </a:path>
              <a:path w="1946275" h="1552575">
                <a:moveTo>
                  <a:pt x="13715" y="1538477"/>
                </a:moveTo>
                <a:lnTo>
                  <a:pt x="6857" y="1538477"/>
                </a:lnTo>
                <a:lnTo>
                  <a:pt x="13715" y="1545335"/>
                </a:lnTo>
                <a:lnTo>
                  <a:pt x="13715" y="1538477"/>
                </a:lnTo>
                <a:close/>
              </a:path>
              <a:path w="1946275" h="1552575">
                <a:moveTo>
                  <a:pt x="1932428" y="1538477"/>
                </a:moveTo>
                <a:lnTo>
                  <a:pt x="13715" y="1538477"/>
                </a:lnTo>
                <a:lnTo>
                  <a:pt x="13715" y="1545335"/>
                </a:lnTo>
                <a:lnTo>
                  <a:pt x="1932428" y="1545335"/>
                </a:lnTo>
                <a:lnTo>
                  <a:pt x="1932428" y="1538477"/>
                </a:lnTo>
                <a:close/>
              </a:path>
              <a:path w="1946275" h="1552575">
                <a:moveTo>
                  <a:pt x="1932428" y="6857"/>
                </a:moveTo>
                <a:lnTo>
                  <a:pt x="1932428" y="1545335"/>
                </a:lnTo>
                <a:lnTo>
                  <a:pt x="1939286" y="1538477"/>
                </a:lnTo>
                <a:lnTo>
                  <a:pt x="1946147" y="1538477"/>
                </a:lnTo>
                <a:lnTo>
                  <a:pt x="1946147" y="13715"/>
                </a:lnTo>
                <a:lnTo>
                  <a:pt x="1939286" y="13715"/>
                </a:lnTo>
                <a:lnTo>
                  <a:pt x="1932428" y="6857"/>
                </a:lnTo>
                <a:close/>
              </a:path>
              <a:path w="1946275" h="1552575">
                <a:moveTo>
                  <a:pt x="1946147" y="1538477"/>
                </a:moveTo>
                <a:lnTo>
                  <a:pt x="1939286" y="1538477"/>
                </a:lnTo>
                <a:lnTo>
                  <a:pt x="1932428" y="1545335"/>
                </a:lnTo>
                <a:lnTo>
                  <a:pt x="1946147" y="1545335"/>
                </a:lnTo>
                <a:lnTo>
                  <a:pt x="1946147" y="1538477"/>
                </a:lnTo>
                <a:close/>
              </a:path>
              <a:path w="1946275" h="1552575">
                <a:moveTo>
                  <a:pt x="13715" y="6857"/>
                </a:moveTo>
                <a:lnTo>
                  <a:pt x="6857" y="13715"/>
                </a:lnTo>
                <a:lnTo>
                  <a:pt x="13715" y="13715"/>
                </a:lnTo>
                <a:lnTo>
                  <a:pt x="13715" y="6857"/>
                </a:lnTo>
                <a:close/>
              </a:path>
              <a:path w="1946275" h="1552575">
                <a:moveTo>
                  <a:pt x="1932428" y="6857"/>
                </a:moveTo>
                <a:lnTo>
                  <a:pt x="13715" y="6857"/>
                </a:lnTo>
                <a:lnTo>
                  <a:pt x="13715" y="13715"/>
                </a:lnTo>
                <a:lnTo>
                  <a:pt x="1932428" y="13715"/>
                </a:lnTo>
                <a:lnTo>
                  <a:pt x="1932428" y="6857"/>
                </a:lnTo>
                <a:close/>
              </a:path>
              <a:path w="1946275" h="1552575">
                <a:moveTo>
                  <a:pt x="1946147" y="6857"/>
                </a:moveTo>
                <a:lnTo>
                  <a:pt x="1932428" y="6857"/>
                </a:lnTo>
                <a:lnTo>
                  <a:pt x="1939286" y="13715"/>
                </a:lnTo>
                <a:lnTo>
                  <a:pt x="1946147" y="13715"/>
                </a:lnTo>
                <a:lnTo>
                  <a:pt x="1946147"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3628170" y="2749372"/>
            <a:ext cx="313821" cy="418576"/>
          </a:xfrm>
          <a:prstGeom prst="rect">
            <a:avLst/>
          </a:prstGeom>
        </p:spPr>
        <p:txBody>
          <a:bodyPr vert="horz" wrap="square" lIns="0" tIns="0" rIns="0" bIns="0" rtlCol="0">
            <a:spAutoFit/>
          </a:bodyPr>
          <a:lstStyle/>
          <a:p>
            <a:pPr marL="11516"/>
            <a:r>
              <a:rPr sz="2720" b="1" spc="-5" dirty="0">
                <a:solidFill>
                  <a:srgbClr val="FFFFFF"/>
                </a:solidFill>
                <a:latin typeface="Arial"/>
                <a:cs typeface="Arial"/>
              </a:rPr>
              <a:t>Ik</a:t>
            </a:r>
            <a:endParaRPr sz="2720">
              <a:latin typeface="Arial"/>
              <a:cs typeface="Arial"/>
            </a:endParaRPr>
          </a:p>
        </p:txBody>
      </p:sp>
      <p:sp>
        <p:nvSpPr>
          <p:cNvPr id="6" name="object 6"/>
          <p:cNvSpPr/>
          <p:nvPr/>
        </p:nvSpPr>
        <p:spPr>
          <a:xfrm>
            <a:off x="4661640" y="2215989"/>
            <a:ext cx="1273135" cy="1395209"/>
          </a:xfrm>
          <a:custGeom>
            <a:avLst/>
            <a:gdLst/>
            <a:ahLst/>
            <a:cxnLst/>
            <a:rect l="l" t="t" r="r" b="b"/>
            <a:pathLst>
              <a:path w="1403985" h="1538604">
                <a:moveTo>
                  <a:pt x="0" y="1538477"/>
                </a:moveTo>
                <a:lnTo>
                  <a:pt x="1403603" y="1538477"/>
                </a:lnTo>
                <a:lnTo>
                  <a:pt x="1403603" y="0"/>
                </a:lnTo>
                <a:lnTo>
                  <a:pt x="0" y="0"/>
                </a:lnTo>
                <a:lnTo>
                  <a:pt x="0" y="1538477"/>
                </a:lnTo>
                <a:close/>
              </a:path>
            </a:pathLst>
          </a:custGeom>
          <a:solidFill>
            <a:srgbClr val="3333CC"/>
          </a:solidFill>
        </p:spPr>
        <p:txBody>
          <a:bodyPr wrap="square" lIns="0" tIns="0" rIns="0" bIns="0" rtlCol="0"/>
          <a:lstStyle/>
          <a:p>
            <a:endParaRPr sz="1632"/>
          </a:p>
        </p:txBody>
      </p:sp>
      <p:sp>
        <p:nvSpPr>
          <p:cNvPr id="7" name="object 7"/>
          <p:cNvSpPr/>
          <p:nvPr/>
        </p:nvSpPr>
        <p:spPr>
          <a:xfrm>
            <a:off x="4655422" y="2209770"/>
            <a:ext cx="1285227" cy="1407877"/>
          </a:xfrm>
          <a:custGeom>
            <a:avLst/>
            <a:gdLst/>
            <a:ahLst/>
            <a:cxnLst/>
            <a:rect l="l" t="t" r="r" b="b"/>
            <a:pathLst>
              <a:path w="1417320" h="1552575">
                <a:moveTo>
                  <a:pt x="1417319" y="0"/>
                </a:moveTo>
                <a:lnTo>
                  <a:pt x="0" y="0"/>
                </a:lnTo>
                <a:lnTo>
                  <a:pt x="0" y="1552193"/>
                </a:lnTo>
                <a:lnTo>
                  <a:pt x="1417319" y="1552193"/>
                </a:lnTo>
                <a:lnTo>
                  <a:pt x="1417319" y="1545335"/>
                </a:lnTo>
                <a:lnTo>
                  <a:pt x="13715" y="1545335"/>
                </a:lnTo>
                <a:lnTo>
                  <a:pt x="6857" y="1538477"/>
                </a:lnTo>
                <a:lnTo>
                  <a:pt x="13715" y="1538477"/>
                </a:lnTo>
                <a:lnTo>
                  <a:pt x="13715" y="13715"/>
                </a:lnTo>
                <a:lnTo>
                  <a:pt x="6857" y="13715"/>
                </a:lnTo>
                <a:lnTo>
                  <a:pt x="13715" y="6857"/>
                </a:lnTo>
                <a:lnTo>
                  <a:pt x="1417319" y="6857"/>
                </a:lnTo>
                <a:lnTo>
                  <a:pt x="1417319" y="0"/>
                </a:lnTo>
                <a:close/>
              </a:path>
              <a:path w="1417320" h="1552575">
                <a:moveTo>
                  <a:pt x="13715" y="1538477"/>
                </a:moveTo>
                <a:lnTo>
                  <a:pt x="6857" y="1538477"/>
                </a:lnTo>
                <a:lnTo>
                  <a:pt x="13715" y="1545335"/>
                </a:lnTo>
                <a:lnTo>
                  <a:pt x="13715" y="1538477"/>
                </a:lnTo>
                <a:close/>
              </a:path>
              <a:path w="1417320" h="1552575">
                <a:moveTo>
                  <a:pt x="1403603" y="1538477"/>
                </a:moveTo>
                <a:lnTo>
                  <a:pt x="13715" y="1538477"/>
                </a:lnTo>
                <a:lnTo>
                  <a:pt x="13715" y="1545335"/>
                </a:lnTo>
                <a:lnTo>
                  <a:pt x="1403603" y="1545335"/>
                </a:lnTo>
                <a:lnTo>
                  <a:pt x="1403603" y="1538477"/>
                </a:lnTo>
                <a:close/>
              </a:path>
              <a:path w="1417320" h="1552575">
                <a:moveTo>
                  <a:pt x="1403603" y="6857"/>
                </a:moveTo>
                <a:lnTo>
                  <a:pt x="1403603" y="1545335"/>
                </a:lnTo>
                <a:lnTo>
                  <a:pt x="1410461" y="1538477"/>
                </a:lnTo>
                <a:lnTo>
                  <a:pt x="1417319" y="1538477"/>
                </a:lnTo>
                <a:lnTo>
                  <a:pt x="1417319" y="13715"/>
                </a:lnTo>
                <a:lnTo>
                  <a:pt x="1410461" y="13715"/>
                </a:lnTo>
                <a:lnTo>
                  <a:pt x="1403603" y="6857"/>
                </a:lnTo>
                <a:close/>
              </a:path>
              <a:path w="1417320" h="1552575">
                <a:moveTo>
                  <a:pt x="1417319" y="1538477"/>
                </a:moveTo>
                <a:lnTo>
                  <a:pt x="1410461" y="1538477"/>
                </a:lnTo>
                <a:lnTo>
                  <a:pt x="1403603" y="1545335"/>
                </a:lnTo>
                <a:lnTo>
                  <a:pt x="1417319" y="1545335"/>
                </a:lnTo>
                <a:lnTo>
                  <a:pt x="1417319" y="1538477"/>
                </a:lnTo>
                <a:close/>
              </a:path>
              <a:path w="1417320" h="1552575">
                <a:moveTo>
                  <a:pt x="13715" y="6857"/>
                </a:moveTo>
                <a:lnTo>
                  <a:pt x="6857" y="13715"/>
                </a:lnTo>
                <a:lnTo>
                  <a:pt x="13715" y="13715"/>
                </a:lnTo>
                <a:lnTo>
                  <a:pt x="13715" y="6857"/>
                </a:lnTo>
                <a:close/>
              </a:path>
              <a:path w="1417320" h="1552575">
                <a:moveTo>
                  <a:pt x="1403603" y="6857"/>
                </a:moveTo>
                <a:lnTo>
                  <a:pt x="13715" y="6857"/>
                </a:lnTo>
                <a:lnTo>
                  <a:pt x="13715" y="13715"/>
                </a:lnTo>
                <a:lnTo>
                  <a:pt x="1403603" y="13715"/>
                </a:lnTo>
                <a:lnTo>
                  <a:pt x="1403603" y="6857"/>
                </a:lnTo>
                <a:close/>
              </a:path>
              <a:path w="1417320" h="1552575">
                <a:moveTo>
                  <a:pt x="1417319" y="6857"/>
                </a:moveTo>
                <a:lnTo>
                  <a:pt x="1403603" y="6857"/>
                </a:lnTo>
                <a:lnTo>
                  <a:pt x="1410461" y="13715"/>
                </a:lnTo>
                <a:lnTo>
                  <a:pt x="1417319" y="13715"/>
                </a:lnTo>
                <a:lnTo>
                  <a:pt x="1417319" y="6857"/>
                </a:lnTo>
                <a:close/>
              </a:path>
            </a:pathLst>
          </a:custGeom>
          <a:solidFill>
            <a:srgbClr val="232395"/>
          </a:solidFill>
        </p:spPr>
        <p:txBody>
          <a:bodyPr wrap="square" lIns="0" tIns="0" rIns="0" bIns="0" rtlCol="0"/>
          <a:lstStyle/>
          <a:p>
            <a:endParaRPr sz="1632"/>
          </a:p>
        </p:txBody>
      </p:sp>
      <p:sp>
        <p:nvSpPr>
          <p:cNvPr id="8" name="object 8"/>
          <p:cNvSpPr txBox="1"/>
          <p:nvPr/>
        </p:nvSpPr>
        <p:spPr>
          <a:xfrm>
            <a:off x="4967986" y="2792686"/>
            <a:ext cx="659312" cy="300082"/>
          </a:xfrm>
          <a:prstGeom prst="rect">
            <a:avLst/>
          </a:prstGeom>
        </p:spPr>
        <p:txBody>
          <a:bodyPr vert="horz" wrap="square" lIns="0" tIns="0" rIns="0" bIns="0" rtlCol="0">
            <a:spAutoFit/>
          </a:bodyPr>
          <a:lstStyle/>
          <a:p>
            <a:pPr marL="11516"/>
            <a:r>
              <a:rPr sz="1950" b="1" spc="-5" dirty="0">
                <a:solidFill>
                  <a:srgbClr val="FFFFFF"/>
                </a:solidFill>
                <a:latin typeface="Arial"/>
                <a:cs typeface="Arial"/>
              </a:rPr>
              <a:t>Jullie</a:t>
            </a:r>
            <a:endParaRPr sz="1950">
              <a:latin typeface="Arial"/>
              <a:cs typeface="Arial"/>
            </a:endParaRPr>
          </a:p>
        </p:txBody>
      </p:sp>
      <p:sp>
        <p:nvSpPr>
          <p:cNvPr id="9" name="object 9"/>
          <p:cNvSpPr/>
          <p:nvPr/>
        </p:nvSpPr>
        <p:spPr>
          <a:xfrm>
            <a:off x="5927520"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0" name="object 10"/>
          <p:cNvSpPr/>
          <p:nvPr/>
        </p:nvSpPr>
        <p:spPr>
          <a:xfrm>
            <a:off x="5921301"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1" name="object 11"/>
          <p:cNvSpPr/>
          <p:nvPr/>
        </p:nvSpPr>
        <p:spPr>
          <a:xfrm>
            <a:off x="6317234" y="2215989"/>
            <a:ext cx="389252" cy="1395209"/>
          </a:xfrm>
          <a:custGeom>
            <a:avLst/>
            <a:gdLst/>
            <a:ahLst/>
            <a:cxnLst/>
            <a:rect l="l" t="t" r="r" b="b"/>
            <a:pathLst>
              <a:path w="429260"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12" name="object 12"/>
          <p:cNvSpPr/>
          <p:nvPr/>
        </p:nvSpPr>
        <p:spPr>
          <a:xfrm>
            <a:off x="6311015"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13" name="object 13"/>
          <p:cNvSpPr/>
          <p:nvPr/>
        </p:nvSpPr>
        <p:spPr>
          <a:xfrm>
            <a:off x="6706257"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4" name="object 14"/>
          <p:cNvSpPr/>
          <p:nvPr/>
        </p:nvSpPr>
        <p:spPr>
          <a:xfrm>
            <a:off x="6700038"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5" name="object 15"/>
          <p:cNvSpPr/>
          <p:nvPr/>
        </p:nvSpPr>
        <p:spPr>
          <a:xfrm>
            <a:off x="7095971"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16" name="object 16"/>
          <p:cNvSpPr/>
          <p:nvPr/>
        </p:nvSpPr>
        <p:spPr>
          <a:xfrm>
            <a:off x="7089752"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17" name="object 17"/>
          <p:cNvSpPr/>
          <p:nvPr/>
        </p:nvSpPr>
        <p:spPr>
          <a:xfrm>
            <a:off x="7485686" y="2215989"/>
            <a:ext cx="876395" cy="1395209"/>
          </a:xfrm>
          <a:custGeom>
            <a:avLst/>
            <a:gdLst/>
            <a:ahLst/>
            <a:cxnLst/>
            <a:rect l="l" t="t" r="r" b="b"/>
            <a:pathLst>
              <a:path w="966470" h="1538604">
                <a:moveTo>
                  <a:pt x="0" y="1538477"/>
                </a:moveTo>
                <a:lnTo>
                  <a:pt x="966215" y="1538477"/>
                </a:lnTo>
                <a:lnTo>
                  <a:pt x="966215" y="0"/>
                </a:lnTo>
                <a:lnTo>
                  <a:pt x="0" y="0"/>
                </a:lnTo>
                <a:lnTo>
                  <a:pt x="0" y="1538477"/>
                </a:lnTo>
                <a:close/>
              </a:path>
            </a:pathLst>
          </a:custGeom>
          <a:solidFill>
            <a:srgbClr val="00CC99"/>
          </a:solidFill>
        </p:spPr>
        <p:txBody>
          <a:bodyPr wrap="square" lIns="0" tIns="0" rIns="0" bIns="0" rtlCol="0"/>
          <a:lstStyle/>
          <a:p>
            <a:endParaRPr sz="1632"/>
          </a:p>
        </p:txBody>
      </p:sp>
      <p:sp>
        <p:nvSpPr>
          <p:cNvPr id="18" name="object 18"/>
          <p:cNvSpPr/>
          <p:nvPr/>
        </p:nvSpPr>
        <p:spPr>
          <a:xfrm>
            <a:off x="7479465" y="2209770"/>
            <a:ext cx="889064" cy="1407877"/>
          </a:xfrm>
          <a:custGeom>
            <a:avLst/>
            <a:gdLst/>
            <a:ahLst/>
            <a:cxnLst/>
            <a:rect l="l" t="t" r="r" b="b"/>
            <a:pathLst>
              <a:path w="980440" h="1552575">
                <a:moveTo>
                  <a:pt x="979931" y="0"/>
                </a:moveTo>
                <a:lnTo>
                  <a:pt x="0" y="0"/>
                </a:lnTo>
                <a:lnTo>
                  <a:pt x="0" y="1552193"/>
                </a:lnTo>
                <a:lnTo>
                  <a:pt x="979931" y="1552193"/>
                </a:lnTo>
                <a:lnTo>
                  <a:pt x="979931" y="1545335"/>
                </a:lnTo>
                <a:lnTo>
                  <a:pt x="13715" y="1545335"/>
                </a:lnTo>
                <a:lnTo>
                  <a:pt x="6857" y="1538477"/>
                </a:lnTo>
                <a:lnTo>
                  <a:pt x="13715" y="1538477"/>
                </a:lnTo>
                <a:lnTo>
                  <a:pt x="13715" y="13715"/>
                </a:lnTo>
                <a:lnTo>
                  <a:pt x="6857" y="13715"/>
                </a:lnTo>
                <a:lnTo>
                  <a:pt x="13715" y="6857"/>
                </a:lnTo>
                <a:lnTo>
                  <a:pt x="979931" y="6857"/>
                </a:lnTo>
                <a:lnTo>
                  <a:pt x="979931" y="0"/>
                </a:lnTo>
                <a:close/>
              </a:path>
              <a:path w="980440" h="1552575">
                <a:moveTo>
                  <a:pt x="13715" y="1538477"/>
                </a:moveTo>
                <a:lnTo>
                  <a:pt x="6857" y="1538477"/>
                </a:lnTo>
                <a:lnTo>
                  <a:pt x="13715" y="1545335"/>
                </a:lnTo>
                <a:lnTo>
                  <a:pt x="13715" y="1538477"/>
                </a:lnTo>
                <a:close/>
              </a:path>
              <a:path w="980440" h="1552575">
                <a:moveTo>
                  <a:pt x="966215" y="1538477"/>
                </a:moveTo>
                <a:lnTo>
                  <a:pt x="13715" y="1538477"/>
                </a:lnTo>
                <a:lnTo>
                  <a:pt x="13715" y="1545335"/>
                </a:lnTo>
                <a:lnTo>
                  <a:pt x="966215" y="1545335"/>
                </a:lnTo>
                <a:lnTo>
                  <a:pt x="966215" y="1538477"/>
                </a:lnTo>
                <a:close/>
              </a:path>
              <a:path w="980440" h="1552575">
                <a:moveTo>
                  <a:pt x="966215" y="6857"/>
                </a:moveTo>
                <a:lnTo>
                  <a:pt x="966215" y="1545335"/>
                </a:lnTo>
                <a:lnTo>
                  <a:pt x="973073" y="1538477"/>
                </a:lnTo>
                <a:lnTo>
                  <a:pt x="979931" y="1538477"/>
                </a:lnTo>
                <a:lnTo>
                  <a:pt x="979931" y="13715"/>
                </a:lnTo>
                <a:lnTo>
                  <a:pt x="973073" y="13715"/>
                </a:lnTo>
                <a:lnTo>
                  <a:pt x="966215" y="6857"/>
                </a:lnTo>
                <a:close/>
              </a:path>
              <a:path w="980440" h="1552575">
                <a:moveTo>
                  <a:pt x="979931" y="1538477"/>
                </a:moveTo>
                <a:lnTo>
                  <a:pt x="973073" y="1538477"/>
                </a:lnTo>
                <a:lnTo>
                  <a:pt x="966215" y="1545335"/>
                </a:lnTo>
                <a:lnTo>
                  <a:pt x="979931" y="1545335"/>
                </a:lnTo>
                <a:lnTo>
                  <a:pt x="979931" y="1538477"/>
                </a:lnTo>
                <a:close/>
              </a:path>
              <a:path w="980440" h="1552575">
                <a:moveTo>
                  <a:pt x="13715" y="6857"/>
                </a:moveTo>
                <a:lnTo>
                  <a:pt x="6857" y="13715"/>
                </a:lnTo>
                <a:lnTo>
                  <a:pt x="13715" y="13715"/>
                </a:lnTo>
                <a:lnTo>
                  <a:pt x="13715" y="6857"/>
                </a:lnTo>
                <a:close/>
              </a:path>
              <a:path w="980440" h="1552575">
                <a:moveTo>
                  <a:pt x="966215" y="6857"/>
                </a:moveTo>
                <a:lnTo>
                  <a:pt x="13715" y="6857"/>
                </a:lnTo>
                <a:lnTo>
                  <a:pt x="13715" y="13715"/>
                </a:lnTo>
                <a:lnTo>
                  <a:pt x="966215" y="13715"/>
                </a:lnTo>
                <a:lnTo>
                  <a:pt x="966215" y="6857"/>
                </a:lnTo>
                <a:close/>
              </a:path>
              <a:path w="980440" h="1552575">
                <a:moveTo>
                  <a:pt x="979931" y="6857"/>
                </a:moveTo>
                <a:lnTo>
                  <a:pt x="966215" y="6857"/>
                </a:lnTo>
                <a:lnTo>
                  <a:pt x="973073" y="13715"/>
                </a:lnTo>
                <a:lnTo>
                  <a:pt x="979931" y="13715"/>
                </a:lnTo>
                <a:lnTo>
                  <a:pt x="979931" y="6857"/>
                </a:lnTo>
                <a:close/>
              </a:path>
            </a:pathLst>
          </a:custGeom>
          <a:solidFill>
            <a:srgbClr val="00956F"/>
          </a:solidFill>
        </p:spPr>
        <p:txBody>
          <a:bodyPr wrap="square" lIns="0" tIns="0" rIns="0" bIns="0" rtlCol="0"/>
          <a:lstStyle/>
          <a:p>
            <a:endParaRPr sz="1632"/>
          </a:p>
        </p:txBody>
      </p:sp>
      <p:sp>
        <p:nvSpPr>
          <p:cNvPr id="19" name="object 19"/>
          <p:cNvSpPr/>
          <p:nvPr/>
        </p:nvSpPr>
        <p:spPr>
          <a:xfrm>
            <a:off x="8361851" y="2215989"/>
            <a:ext cx="389252" cy="1395209"/>
          </a:xfrm>
          <a:custGeom>
            <a:avLst/>
            <a:gdLst/>
            <a:ahLst/>
            <a:cxnLst/>
            <a:rect l="l" t="t" r="r" b="b"/>
            <a:pathLst>
              <a:path w="429259"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20" name="object 20"/>
          <p:cNvSpPr/>
          <p:nvPr/>
        </p:nvSpPr>
        <p:spPr>
          <a:xfrm>
            <a:off x="8355631"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21" name="object 21"/>
          <p:cNvSpPr/>
          <p:nvPr/>
        </p:nvSpPr>
        <p:spPr>
          <a:xfrm>
            <a:off x="8750875"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22" name="object 22"/>
          <p:cNvSpPr/>
          <p:nvPr/>
        </p:nvSpPr>
        <p:spPr>
          <a:xfrm>
            <a:off x="8744655"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23" name="object 23"/>
          <p:cNvSpPr/>
          <p:nvPr/>
        </p:nvSpPr>
        <p:spPr>
          <a:xfrm>
            <a:off x="9140588"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24" name="object 24"/>
          <p:cNvSpPr/>
          <p:nvPr/>
        </p:nvSpPr>
        <p:spPr>
          <a:xfrm>
            <a:off x="9134369"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25" name="object 25"/>
          <p:cNvSpPr txBox="1"/>
          <p:nvPr/>
        </p:nvSpPr>
        <p:spPr>
          <a:xfrm>
            <a:off x="9760643" y="3132934"/>
            <a:ext cx="619581" cy="718658"/>
          </a:xfrm>
          <a:prstGeom prst="rect">
            <a:avLst/>
          </a:prstGeom>
        </p:spPr>
        <p:txBody>
          <a:bodyPr vert="horz" wrap="square" lIns="0" tIns="0" rIns="0" bIns="0" rtlCol="0">
            <a:spAutoFit/>
          </a:bodyPr>
          <a:lstStyle/>
          <a:p>
            <a:pPr marL="11516"/>
            <a:r>
              <a:rPr sz="4670" b="1" dirty="0">
                <a:latin typeface="Arial"/>
                <a:cs typeface="Arial"/>
              </a:rPr>
              <a:t>…</a:t>
            </a:r>
            <a:endParaRPr sz="4670">
              <a:latin typeface="Arial"/>
              <a:cs typeface="Arial"/>
            </a:endParaRPr>
          </a:p>
        </p:txBody>
      </p:sp>
    </p:spTree>
    <p:extLst>
      <p:ext uri="{BB962C8B-B14F-4D97-AF65-F5344CB8AC3E}">
        <p14:creationId xmlns:p14="http://schemas.microsoft.com/office/powerpoint/2010/main" val="425262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772D-8BCE-A548-8848-58B9443119A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AEE7CAA-7F73-B24E-8F82-B1A61039C67E}"/>
              </a:ext>
            </a:extLst>
          </p:cNvPr>
          <p:cNvPicPr>
            <a:picLocks noGrp="1" noChangeAspect="1"/>
          </p:cNvPicPr>
          <p:nvPr>
            <p:ph idx="1"/>
          </p:nvPr>
        </p:nvPicPr>
        <p:blipFill>
          <a:blip r:embed="rId2"/>
          <a:stretch>
            <a:fillRect/>
          </a:stretch>
        </p:blipFill>
        <p:spPr>
          <a:xfrm>
            <a:off x="2027854" y="365125"/>
            <a:ext cx="7934522" cy="5963486"/>
          </a:xfrm>
        </p:spPr>
      </p:pic>
    </p:spTree>
    <p:extLst>
      <p:ext uri="{BB962C8B-B14F-4D97-AF65-F5344CB8AC3E}">
        <p14:creationId xmlns:p14="http://schemas.microsoft.com/office/powerpoint/2010/main" val="571615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71F-BED5-9646-B9B6-653CDC7602A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4E2A781-82CF-D34A-A634-34BCC8259E05}"/>
              </a:ext>
            </a:extLst>
          </p:cNvPr>
          <p:cNvPicPr>
            <a:picLocks noGrp="1" noChangeAspect="1"/>
          </p:cNvPicPr>
          <p:nvPr>
            <p:ph idx="1"/>
          </p:nvPr>
        </p:nvPicPr>
        <p:blipFill>
          <a:blip r:embed="rId2"/>
          <a:stretch>
            <a:fillRect/>
          </a:stretch>
        </p:blipFill>
        <p:spPr>
          <a:xfrm>
            <a:off x="2104746" y="577515"/>
            <a:ext cx="7813051" cy="5895473"/>
          </a:xfrm>
        </p:spPr>
      </p:pic>
    </p:spTree>
    <p:extLst>
      <p:ext uri="{BB962C8B-B14F-4D97-AF65-F5344CB8AC3E}">
        <p14:creationId xmlns:p14="http://schemas.microsoft.com/office/powerpoint/2010/main" val="3499238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818F-B8C9-7741-B313-BBB46C95649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451AAFF-B5E0-E942-9EC1-B0BC0609B87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F769187-4CC6-7A40-B158-2E7947E8B7C8}"/>
              </a:ext>
            </a:extLst>
          </p:cNvPr>
          <p:cNvPicPr>
            <a:picLocks noChangeAspect="1"/>
          </p:cNvPicPr>
          <p:nvPr/>
        </p:nvPicPr>
        <p:blipFill>
          <a:blip r:embed="rId2"/>
          <a:stretch>
            <a:fillRect/>
          </a:stretch>
        </p:blipFill>
        <p:spPr>
          <a:xfrm>
            <a:off x="2304680" y="2164505"/>
            <a:ext cx="7582640" cy="3673577"/>
          </a:xfrm>
          <a:prstGeom prst="rect">
            <a:avLst/>
          </a:prstGeom>
        </p:spPr>
      </p:pic>
    </p:spTree>
    <p:extLst>
      <p:ext uri="{BB962C8B-B14F-4D97-AF65-F5344CB8AC3E}">
        <p14:creationId xmlns:p14="http://schemas.microsoft.com/office/powerpoint/2010/main" val="3368418983"/>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16692</TotalTime>
  <Words>1548</Words>
  <Application>Microsoft Macintosh PowerPoint</Application>
  <PresentationFormat>Widescreen</PresentationFormat>
  <Paragraphs>304</Paragraphs>
  <Slides>45</Slides>
  <Notes>26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Arial</vt:lpstr>
      <vt:lpstr>Calibri</vt:lpstr>
      <vt:lpstr>Calibri Light</vt:lpstr>
      <vt:lpstr>Cambria</vt:lpstr>
      <vt:lpstr>Helvetica Neue</vt:lpstr>
      <vt:lpstr>Helvetica Neue Light</vt:lpstr>
      <vt:lpstr>Monaco</vt:lpstr>
      <vt:lpstr>Symbol</vt:lpstr>
      <vt:lpstr>Times New Roman</vt:lpstr>
      <vt:lpstr>Verdana</vt:lpstr>
      <vt:lpstr>Kantoorthema</vt:lpstr>
      <vt:lpstr>337</vt:lpstr>
      <vt:lpstr>Peter Eijgermans</vt:lpstr>
      <vt:lpstr>Agenda – 3 parts</vt:lpstr>
      <vt:lpstr>GITHUB</vt:lpstr>
      <vt:lpstr>About you…</vt:lpstr>
      <vt:lpstr>PowerPoint Presentation</vt:lpstr>
      <vt:lpstr>PowerPoint Presentation</vt:lpstr>
      <vt:lpstr>PowerPoint Presentation</vt:lpstr>
      <vt:lpstr>PowerPoint Presentation</vt:lpstr>
      <vt:lpstr>PowerPoint Presentation</vt:lpstr>
      <vt:lpstr>Angular characteristics</vt:lpstr>
      <vt:lpstr>Consistency &amp; simplicity</vt:lpstr>
      <vt:lpstr>PowerPoint Presentation</vt:lpstr>
      <vt:lpstr>PowerPoint Presentation</vt:lpstr>
      <vt:lpstr>Install Node</vt:lpstr>
      <vt:lpstr>IDE</vt:lpstr>
      <vt:lpstr>Angular</vt:lpstr>
      <vt:lpstr>PowerPoint Presentation</vt:lpstr>
      <vt:lpstr>TypeScript</vt:lpstr>
      <vt:lpstr>PowerPoint Presentation</vt:lpstr>
      <vt:lpstr>PowerPoint Presentation</vt:lpstr>
      <vt:lpstr>TypeScript Class</vt:lpstr>
      <vt:lpstr>PowerPoint Presentation</vt:lpstr>
      <vt:lpstr>PowerPoint Presentation</vt:lpstr>
      <vt:lpstr>  Runtime Flow Angular app consist of a treestructuur of components    </vt:lpstr>
      <vt:lpstr>PowerPoint Presentation</vt:lpstr>
      <vt:lpstr>Component based</vt:lpstr>
      <vt:lpstr>Syntax Component</vt:lpstr>
      <vt:lpstr>Selector in index.html</vt:lpstr>
      <vt:lpstr>Syntax template booklist.template.html</vt:lpstr>
      <vt:lpstr>Module</vt:lpstr>
      <vt:lpstr>AppModule</vt:lpstr>
      <vt:lpstr>PowerPoint Presentation</vt:lpstr>
      <vt:lpstr>PowerPoint Presentation</vt:lpstr>
      <vt:lpstr>Version check Angular CLI</vt:lpstr>
      <vt:lpstr>Install Angular CLI</vt:lpstr>
      <vt:lpstr> Check your Angular CLI version </vt:lpstr>
      <vt:lpstr> </vt:lpstr>
      <vt:lpstr>Generating an Angular project</vt:lpstr>
      <vt:lpstr>PowerPoint Presentation</vt:lpstr>
      <vt:lpstr>Generating and serving an Angular project</vt:lpstr>
      <vt:lpstr>PowerPoint Presentation</vt:lpstr>
      <vt:lpstr>ng generate</vt:lpstr>
      <vt:lpstr>DEMO</vt:lpstr>
      <vt:lpstr>Exercise 1</vt:lpstr>
    </vt:vector>
  </TitlesOfParts>
  <Company>Ordina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1681</cp:revision>
  <dcterms:created xsi:type="dcterms:W3CDTF">2015-09-06T10:02:24Z</dcterms:created>
  <dcterms:modified xsi:type="dcterms:W3CDTF">2020-06-08T09:37:18Z</dcterms:modified>
</cp:coreProperties>
</file>